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74" r:id="rId4"/>
    <p:sldId id="258" r:id="rId5"/>
    <p:sldId id="265" r:id="rId6"/>
    <p:sldId id="270" r:id="rId7"/>
    <p:sldId id="276" r:id="rId8"/>
    <p:sldId id="275" r:id="rId9"/>
    <p:sldId id="279" r:id="rId10"/>
    <p:sldId id="271" r:id="rId11"/>
    <p:sldId id="280" r:id="rId12"/>
    <p:sldId id="278" r:id="rId13"/>
    <p:sldId id="281" r:id="rId14"/>
    <p:sldId id="263" r:id="rId15"/>
    <p:sldId id="264" r:id="rId16"/>
  </p:sldIdLst>
  <p:sldSz cx="12192000" cy="6858000"/>
  <p:notesSz cx="6858000" cy="9144000"/>
  <p:custDataLst>
    <p:tags r:id="rId1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EA2"/>
    <a:srgbClr val="1621FF"/>
    <a:srgbClr val="3796D1"/>
    <a:srgbClr val="2CBFDC"/>
    <a:srgbClr val="42F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1" autoAdjust="0"/>
  </p:normalViewPr>
  <p:slideViewPr>
    <p:cSldViewPr snapToGrid="0">
      <p:cViewPr varScale="1">
        <p:scale>
          <a:sx n="64" d="100"/>
          <a:sy n="64" d="100"/>
        </p:scale>
        <p:origin x="-701" y="-62"/>
      </p:cViewPr>
      <p:guideLst>
        <p:guide orient="horz" pos="217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C3DDEC3-4410-4A7B-A08D-B4E398522276}" type="doc">
      <dgm:prSet loTypeId="urn:microsoft.com/office/officeart/2005/8/layout/hierarchy3#1" loCatId="hierarchy" qsTypeId="urn:microsoft.com/office/officeart/2005/8/quickstyle/simple1#1" qsCatId="simple" csTypeId="urn:microsoft.com/office/officeart/2005/8/colors/accent1_2#1" csCatId="accent1" phldr="1"/>
      <dgm:spPr/>
      <dgm:t>
        <a:bodyPr/>
        <a:lstStyle/>
        <a:p>
          <a:endParaRPr lang="zh-CN" altLang="en-US"/>
        </a:p>
      </dgm:t>
    </dgm:pt>
    <dgm:pt modelId="{F970B406-3137-445F-A047-960BE6F8F548}">
      <dgm:prSet phldrT="[文本]" phldr="0" custT="1"/>
      <dgm:spPr/>
      <dgm:t>
        <a:bodyPr vert="horz" wrap="square"/>
        <a:lstStyle/>
        <a:p>
          <a:pPr>
            <a:lnSpc>
              <a:spcPct val="100000"/>
            </a:lnSpc>
            <a:spcBef>
              <a:spcPct val="0"/>
            </a:spcBef>
            <a:spcAft>
              <a:spcPct val="35000"/>
            </a:spcAft>
          </a:pPr>
          <a:r>
            <a:rPr lang="zh-CN" altLang="en-US" sz="2800" b="1" dirty="0" smtClean="0"/>
            <a:t>选择数据源</a:t>
          </a:r>
          <a:endParaRPr lang="zh-CN" altLang="en-US" sz="2800" b="1" dirty="0"/>
        </a:p>
      </dgm:t>
    </dgm:pt>
    <dgm:pt modelId="{DE9920FC-ADF2-43FC-8D66-AB16E15737FC}" type="parTrans" cxnId="{53F89A23-317D-4513-8EA7-78296E3C9A4F}">
      <dgm:prSet/>
      <dgm:spPr/>
      <dgm:t>
        <a:bodyPr/>
        <a:lstStyle/>
        <a:p>
          <a:endParaRPr lang="zh-CN" altLang="en-US"/>
        </a:p>
      </dgm:t>
    </dgm:pt>
    <dgm:pt modelId="{A6DBE21A-0230-45DE-A17E-9E9D78667511}" type="sibTrans" cxnId="{53F89A23-317D-4513-8EA7-78296E3C9A4F}">
      <dgm:prSet/>
      <dgm:spPr/>
      <dgm:t>
        <a:bodyPr/>
        <a:lstStyle/>
        <a:p>
          <a:endParaRPr lang="zh-CN" altLang="en-US"/>
        </a:p>
      </dgm:t>
    </dgm:pt>
    <dgm:pt modelId="{2199E590-A466-443A-B43D-5CA7DA30B3AC}">
      <dgm:prSet phldrT="[文本]" phldr="0" custT="1"/>
      <dgm:spPr/>
      <dgm:t>
        <a:bodyPr vert="horz" wrap="square"/>
        <a:lstStyle/>
        <a:p>
          <a:pPr>
            <a:lnSpc>
              <a:spcPct val="100000"/>
            </a:lnSpc>
            <a:spcBef>
              <a:spcPct val="0"/>
            </a:spcBef>
            <a:spcAft>
              <a:spcPct val="35000"/>
            </a:spcAft>
          </a:pPr>
          <a:r>
            <a:rPr lang="zh-CN" altLang="en-US" sz="2400" dirty="0" smtClean="0"/>
            <a:t>爱</a:t>
          </a:r>
          <a:r>
            <a:rPr lang="zh-CN" altLang="en-US" sz="2400" dirty="0"/>
            <a:t>奇艺</a:t>
          </a:r>
          <a:r>
            <a:rPr lang="zh-CN" altLang="en-US" sz="2400" dirty="0" smtClean="0"/>
            <a:t>、腾讯视频、</a:t>
          </a:r>
        </a:p>
        <a:p>
          <a:pPr>
            <a:lnSpc>
              <a:spcPct val="100000"/>
            </a:lnSpc>
            <a:spcBef>
              <a:spcPct val="0"/>
            </a:spcBef>
            <a:spcAft>
              <a:spcPct val="35000"/>
            </a:spcAft>
          </a:pPr>
          <a:r>
            <a:rPr lang="zh-CN" altLang="en-US" sz="2400" dirty="0" smtClean="0"/>
            <a:t>芒果</a:t>
          </a:r>
          <a:r>
            <a:rPr lang="zh-CN" altLang="en-US" sz="2400" dirty="0"/>
            <a:t>TV</a:t>
          </a:r>
          <a:r>
            <a:rPr lang="zh-CN" altLang="en-US" sz="2400" dirty="0" smtClean="0"/>
            <a:t>等主流媒体平台</a:t>
          </a:r>
          <a:endParaRPr lang="zh-CN" altLang="en-US" sz="2400" dirty="0"/>
        </a:p>
      </dgm:t>
    </dgm:pt>
    <dgm:pt modelId="{0F1D7D4E-BD8E-43C1-8F99-ED496D7A9BB4}" type="parTrans" cxnId="{4E87284E-C1F2-471E-B9D5-333C105AF30B}">
      <dgm:prSet/>
      <dgm:spPr/>
      <dgm:t>
        <a:bodyPr/>
        <a:lstStyle/>
        <a:p>
          <a:endParaRPr lang="zh-CN" altLang="en-US"/>
        </a:p>
      </dgm:t>
    </dgm:pt>
    <dgm:pt modelId="{49BEF6ED-1342-41F0-807C-53E1906472B9}" type="sibTrans" cxnId="{4E87284E-C1F2-471E-B9D5-333C105AF30B}">
      <dgm:prSet/>
      <dgm:spPr/>
      <dgm:t>
        <a:bodyPr/>
        <a:lstStyle/>
        <a:p>
          <a:endParaRPr lang="zh-CN" altLang="en-US"/>
        </a:p>
      </dgm:t>
    </dgm:pt>
    <dgm:pt modelId="{6410EC4E-6AA5-4F68-930B-680495E49A0B}">
      <dgm:prSet phldrT="[文本]" phldr="0" custT="1"/>
      <dgm:spPr/>
      <dgm:t>
        <a:bodyPr vert="horz" wrap="square"/>
        <a:lstStyle/>
        <a:p>
          <a:pPr>
            <a:lnSpc>
              <a:spcPct val="100000"/>
            </a:lnSpc>
            <a:spcBef>
              <a:spcPct val="0"/>
            </a:spcBef>
            <a:spcAft>
              <a:spcPct val="35000"/>
            </a:spcAft>
          </a:pPr>
          <a:r>
            <a:rPr lang="zh-CN" altLang="en-US" sz="2400" dirty="0">
              <a:solidFill>
                <a:srgbClr val="C00000"/>
              </a:solidFill>
            </a:rPr>
            <a:t>弹幕数量丰富且具有较好的包容性</a:t>
          </a:r>
        </a:p>
      </dgm:t>
    </dgm:pt>
    <dgm:pt modelId="{23807AB1-DC98-4728-B950-3E60934BA7E7}" type="parTrans" cxnId="{D5F1AE46-58C8-454C-8515-789407981418}">
      <dgm:prSet/>
      <dgm:spPr/>
      <dgm:t>
        <a:bodyPr/>
        <a:lstStyle/>
        <a:p>
          <a:endParaRPr lang="zh-CN" altLang="en-US"/>
        </a:p>
      </dgm:t>
    </dgm:pt>
    <dgm:pt modelId="{B19E9109-E222-453D-A601-BD15100C2B8F}" type="sibTrans" cxnId="{D5F1AE46-58C8-454C-8515-789407981418}">
      <dgm:prSet/>
      <dgm:spPr/>
      <dgm:t>
        <a:bodyPr/>
        <a:lstStyle/>
        <a:p>
          <a:endParaRPr lang="zh-CN" altLang="en-US"/>
        </a:p>
      </dgm:t>
    </dgm:pt>
    <dgm:pt modelId="{867279BA-BE37-4115-B52A-17E4F0F535FD}">
      <dgm:prSet phldrT="[文本]" phldr="0" custT="1"/>
      <dgm:spPr/>
      <dgm:t>
        <a:bodyPr vert="horz" wrap="square"/>
        <a:lstStyle/>
        <a:p>
          <a:pPr>
            <a:lnSpc>
              <a:spcPct val="100000"/>
            </a:lnSpc>
            <a:spcBef>
              <a:spcPct val="0"/>
            </a:spcBef>
            <a:spcAft>
              <a:spcPct val="35000"/>
            </a:spcAft>
          </a:pPr>
          <a:r>
            <a:rPr lang="zh-CN" altLang="en-US" sz="2800" b="1" dirty="0"/>
            <a:t>数据获取</a:t>
          </a:r>
        </a:p>
      </dgm:t>
    </dgm:pt>
    <dgm:pt modelId="{1A4FEF92-68C1-469B-A1A1-5D97CB9FBEDD}" type="parTrans" cxnId="{1D4F5658-8EDC-436F-95F0-4A78C97F652F}">
      <dgm:prSet/>
      <dgm:spPr/>
      <dgm:t>
        <a:bodyPr/>
        <a:lstStyle/>
        <a:p>
          <a:endParaRPr lang="zh-CN" altLang="en-US"/>
        </a:p>
      </dgm:t>
    </dgm:pt>
    <dgm:pt modelId="{0FC30822-F791-4477-9BA8-25504EBFECC7}" type="sibTrans" cxnId="{1D4F5658-8EDC-436F-95F0-4A78C97F652F}">
      <dgm:prSet/>
      <dgm:spPr/>
      <dgm:t>
        <a:bodyPr/>
        <a:lstStyle/>
        <a:p>
          <a:endParaRPr lang="zh-CN" altLang="en-US"/>
        </a:p>
      </dgm:t>
    </dgm:pt>
    <dgm:pt modelId="{849175CF-F593-437D-924E-CA0E96CBD1E1}">
      <dgm:prSet phldrT="[文本]" phldr="0" custT="1"/>
      <dgm:spPr/>
      <dgm:t>
        <a:bodyPr vert="horz" wrap="square"/>
        <a:lstStyle/>
        <a:p>
          <a:pPr>
            <a:lnSpc>
              <a:spcPct val="100000"/>
            </a:lnSpc>
            <a:spcBef>
              <a:spcPct val="0"/>
            </a:spcBef>
            <a:spcAft>
              <a:spcPct val="35000"/>
            </a:spcAft>
          </a:pPr>
          <a:r>
            <a:rPr lang="zh-CN" altLang="en-US" sz="2400" dirty="0"/>
            <a:t>利用爬虫获取原始数据</a:t>
          </a:r>
        </a:p>
      </dgm:t>
    </dgm:pt>
    <dgm:pt modelId="{57380257-9F95-43E2-B330-46970CC8990C}" type="parTrans" cxnId="{DA0EE7DE-9760-4265-ADD0-9DFFC7E8F765}">
      <dgm:prSet/>
      <dgm:spPr/>
      <dgm:t>
        <a:bodyPr/>
        <a:lstStyle/>
        <a:p>
          <a:endParaRPr lang="zh-CN" altLang="en-US"/>
        </a:p>
      </dgm:t>
    </dgm:pt>
    <dgm:pt modelId="{6A3A148F-286C-48E5-8F1A-D937B12918BD}" type="sibTrans" cxnId="{DA0EE7DE-9760-4265-ADD0-9DFFC7E8F765}">
      <dgm:prSet/>
      <dgm:spPr/>
      <dgm:t>
        <a:bodyPr/>
        <a:lstStyle/>
        <a:p>
          <a:endParaRPr lang="zh-CN" altLang="en-US"/>
        </a:p>
      </dgm:t>
    </dgm:pt>
    <dgm:pt modelId="{8C757F7A-BF47-479A-973F-2852BB847704}">
      <dgm:prSet phldrT="[文本]" phldr="0" custT="1"/>
      <dgm:spPr/>
      <dgm:t>
        <a:bodyPr vert="horz" wrap="square"/>
        <a:lstStyle/>
        <a:p>
          <a:pPr>
            <a:lnSpc>
              <a:spcPct val="100000"/>
            </a:lnSpc>
            <a:spcBef>
              <a:spcPct val="0"/>
            </a:spcBef>
            <a:spcAft>
              <a:spcPct val="35000"/>
            </a:spcAft>
          </a:pPr>
          <a:r>
            <a:rPr lang="zh-CN" altLang="en-US" sz="2400" dirty="0">
              <a:solidFill>
                <a:srgbClr val="C00000"/>
              </a:solidFill>
            </a:rPr>
            <a:t>清洗数据、提升数据质量</a:t>
          </a:r>
        </a:p>
      </dgm:t>
    </dgm:pt>
    <dgm:pt modelId="{672BD303-3035-4BAD-BC56-6E34D1C63F93}" type="parTrans" cxnId="{87DB3930-B410-48D8-8C23-512A4A049352}">
      <dgm:prSet/>
      <dgm:spPr/>
      <dgm:t>
        <a:bodyPr/>
        <a:lstStyle/>
        <a:p>
          <a:endParaRPr lang="zh-CN" altLang="en-US"/>
        </a:p>
      </dgm:t>
    </dgm:pt>
    <dgm:pt modelId="{BB43DD45-D574-4499-816C-77E724CFB04C}" type="sibTrans" cxnId="{87DB3930-B410-48D8-8C23-512A4A049352}">
      <dgm:prSet/>
      <dgm:spPr/>
      <dgm:t>
        <a:bodyPr/>
        <a:lstStyle/>
        <a:p>
          <a:endParaRPr lang="zh-CN" altLang="en-US"/>
        </a:p>
      </dgm:t>
    </dgm:pt>
    <dgm:pt modelId="{BA99965A-2D40-4D79-8990-EDFF24C85EE8}" type="pres">
      <dgm:prSet presAssocID="{8C3DDEC3-4410-4A7B-A08D-B4E398522276}" presName="diagram" presStyleCnt="0">
        <dgm:presLayoutVars>
          <dgm:chPref val="1"/>
          <dgm:dir/>
          <dgm:animOne val="branch"/>
          <dgm:animLvl val="lvl"/>
          <dgm:resizeHandles/>
        </dgm:presLayoutVars>
      </dgm:prSet>
      <dgm:spPr/>
      <dgm:t>
        <a:bodyPr/>
        <a:lstStyle/>
        <a:p>
          <a:endParaRPr lang="zh-CN" altLang="en-US"/>
        </a:p>
      </dgm:t>
    </dgm:pt>
    <dgm:pt modelId="{687F4677-56D9-46C1-8D8A-E79069C61FEF}" type="pres">
      <dgm:prSet presAssocID="{F970B406-3137-445F-A047-960BE6F8F548}" presName="root" presStyleCnt="0"/>
      <dgm:spPr/>
    </dgm:pt>
    <dgm:pt modelId="{A0242BD7-40EC-4B30-A4E6-F6CADB9C4AF7}" type="pres">
      <dgm:prSet presAssocID="{F970B406-3137-445F-A047-960BE6F8F548}" presName="rootComposite" presStyleCnt="0"/>
      <dgm:spPr/>
      <dgm:t>
        <a:bodyPr/>
        <a:lstStyle/>
        <a:p>
          <a:endParaRPr lang="zh-CN" altLang="en-US"/>
        </a:p>
      </dgm:t>
    </dgm:pt>
    <dgm:pt modelId="{F7165120-5FFC-451F-A676-9DCAA5026EF0}" type="pres">
      <dgm:prSet presAssocID="{F970B406-3137-445F-A047-960BE6F8F548}" presName="rootText" presStyleLbl="node1" presStyleIdx="0" presStyleCnt="2" custScaleX="70016" custScaleY="33746" custLinFactNeighborX="17876" custLinFactNeighborY="-4349"/>
      <dgm:spPr/>
      <dgm:t>
        <a:bodyPr/>
        <a:lstStyle/>
        <a:p>
          <a:endParaRPr lang="zh-CN" altLang="en-US"/>
        </a:p>
      </dgm:t>
    </dgm:pt>
    <dgm:pt modelId="{76A4EA41-4C04-4672-9E66-C332C13D0A8A}" type="pres">
      <dgm:prSet presAssocID="{F970B406-3137-445F-A047-960BE6F8F548}" presName="rootConnector" presStyleLbl="node1" presStyleIdx="0" presStyleCnt="2"/>
      <dgm:spPr/>
      <dgm:t>
        <a:bodyPr/>
        <a:lstStyle/>
        <a:p>
          <a:endParaRPr lang="zh-CN" altLang="en-US"/>
        </a:p>
      </dgm:t>
    </dgm:pt>
    <dgm:pt modelId="{F8EA77B5-FD36-4D9F-8881-E02597338EBD}" type="pres">
      <dgm:prSet presAssocID="{F970B406-3137-445F-A047-960BE6F8F548}" presName="childShape" presStyleCnt="0"/>
      <dgm:spPr/>
    </dgm:pt>
    <dgm:pt modelId="{A8F86FA2-285E-4466-A13D-4ECC369B5275}" type="pres">
      <dgm:prSet presAssocID="{0F1D7D4E-BD8E-43C1-8F99-ED496D7A9BB4}" presName="Name13" presStyleLbl="parChTrans1D2" presStyleIdx="0" presStyleCnt="4"/>
      <dgm:spPr/>
      <dgm:t>
        <a:bodyPr/>
        <a:lstStyle/>
        <a:p>
          <a:endParaRPr lang="zh-CN" altLang="en-US"/>
        </a:p>
      </dgm:t>
    </dgm:pt>
    <dgm:pt modelId="{8402CCB8-5F3F-4B37-9533-2CEF8B977F02}" type="pres">
      <dgm:prSet presAssocID="{2199E590-A466-443A-B43D-5CA7DA30B3AC}" presName="childText" presStyleLbl="bgAcc1" presStyleIdx="0" presStyleCnt="4" custScaleX="127790" custScaleY="56779" custLinFactNeighborX="13672" custLinFactNeighborY="-8800">
        <dgm:presLayoutVars>
          <dgm:bulletEnabled val="1"/>
        </dgm:presLayoutVars>
      </dgm:prSet>
      <dgm:spPr/>
      <dgm:t>
        <a:bodyPr/>
        <a:lstStyle/>
        <a:p>
          <a:endParaRPr lang="zh-CN" altLang="en-US"/>
        </a:p>
      </dgm:t>
    </dgm:pt>
    <dgm:pt modelId="{6FC5009F-DE3F-4EA7-8B97-755BF90691C6}" type="pres">
      <dgm:prSet presAssocID="{23807AB1-DC98-4728-B950-3E60934BA7E7}" presName="Name13" presStyleLbl="parChTrans1D2" presStyleIdx="1" presStyleCnt="4"/>
      <dgm:spPr/>
      <dgm:t>
        <a:bodyPr/>
        <a:lstStyle/>
        <a:p>
          <a:endParaRPr lang="zh-CN" altLang="en-US"/>
        </a:p>
      </dgm:t>
    </dgm:pt>
    <dgm:pt modelId="{8ED2A45B-0F28-4738-BACC-E7567F498BC0}" type="pres">
      <dgm:prSet presAssocID="{6410EC4E-6AA5-4F68-930B-680495E49A0B}" presName="childText" presStyleLbl="bgAcc1" presStyleIdx="1" presStyleCnt="4" custScaleX="162127" custScaleY="35981" custLinFactNeighborX="2909" custLinFactNeighborY="4864">
        <dgm:presLayoutVars>
          <dgm:bulletEnabled val="1"/>
        </dgm:presLayoutVars>
      </dgm:prSet>
      <dgm:spPr/>
      <dgm:t>
        <a:bodyPr/>
        <a:lstStyle/>
        <a:p>
          <a:endParaRPr lang="zh-CN" altLang="en-US"/>
        </a:p>
      </dgm:t>
    </dgm:pt>
    <dgm:pt modelId="{3172787D-DB04-43ED-8026-C65F67B371C2}" type="pres">
      <dgm:prSet presAssocID="{867279BA-BE37-4115-B52A-17E4F0F535FD}" presName="root" presStyleCnt="0"/>
      <dgm:spPr/>
    </dgm:pt>
    <dgm:pt modelId="{5E7B529B-3791-4C92-8A8D-42B5FE64B1B8}" type="pres">
      <dgm:prSet presAssocID="{867279BA-BE37-4115-B52A-17E4F0F535FD}" presName="rootComposite" presStyleCnt="0"/>
      <dgm:spPr/>
      <dgm:t>
        <a:bodyPr/>
        <a:lstStyle/>
        <a:p>
          <a:endParaRPr lang="zh-CN" altLang="en-US"/>
        </a:p>
      </dgm:t>
    </dgm:pt>
    <dgm:pt modelId="{E3FF03EB-8647-4636-BC5C-E9BEC6C29553}" type="pres">
      <dgm:prSet presAssocID="{867279BA-BE37-4115-B52A-17E4F0F535FD}" presName="rootText" presStyleLbl="node1" presStyleIdx="1" presStyleCnt="2" custScaleX="61363" custScaleY="34661" custLinFactNeighborX="12165" custLinFactNeighborY="-1852"/>
      <dgm:spPr/>
      <dgm:t>
        <a:bodyPr/>
        <a:lstStyle/>
        <a:p>
          <a:endParaRPr lang="zh-CN" altLang="en-US"/>
        </a:p>
      </dgm:t>
    </dgm:pt>
    <dgm:pt modelId="{020E4746-3A8C-42B4-AC17-0FB7CA4B2811}" type="pres">
      <dgm:prSet presAssocID="{867279BA-BE37-4115-B52A-17E4F0F535FD}" presName="rootConnector" presStyleLbl="node1" presStyleIdx="1" presStyleCnt="2"/>
      <dgm:spPr/>
      <dgm:t>
        <a:bodyPr/>
        <a:lstStyle/>
        <a:p>
          <a:endParaRPr lang="zh-CN" altLang="en-US"/>
        </a:p>
      </dgm:t>
    </dgm:pt>
    <dgm:pt modelId="{A994A7C3-AEF7-4426-B7EF-877C67834B7F}" type="pres">
      <dgm:prSet presAssocID="{867279BA-BE37-4115-B52A-17E4F0F535FD}" presName="childShape" presStyleCnt="0"/>
      <dgm:spPr/>
    </dgm:pt>
    <dgm:pt modelId="{3F5EB287-4C34-456C-B985-2B774B3D9EF1}" type="pres">
      <dgm:prSet presAssocID="{57380257-9F95-43E2-B330-46970CC8990C}" presName="Name13" presStyleLbl="parChTrans1D2" presStyleIdx="2" presStyleCnt="4"/>
      <dgm:spPr/>
      <dgm:t>
        <a:bodyPr/>
        <a:lstStyle/>
        <a:p>
          <a:endParaRPr lang="zh-CN" altLang="en-US"/>
        </a:p>
      </dgm:t>
    </dgm:pt>
    <dgm:pt modelId="{A9454E12-1A81-4CCD-AB01-CC69284C8769}" type="pres">
      <dgm:prSet presAssocID="{849175CF-F593-437D-924E-CA0E96CBD1E1}" presName="childText" presStyleLbl="bgAcc1" presStyleIdx="2" presStyleCnt="4" custScaleX="109925" custScaleY="37050" custLinFactNeighborX="6290" custLinFactNeighborY="692">
        <dgm:presLayoutVars>
          <dgm:bulletEnabled val="1"/>
        </dgm:presLayoutVars>
      </dgm:prSet>
      <dgm:spPr/>
      <dgm:t>
        <a:bodyPr/>
        <a:lstStyle/>
        <a:p>
          <a:endParaRPr lang="zh-CN" altLang="en-US"/>
        </a:p>
      </dgm:t>
    </dgm:pt>
    <dgm:pt modelId="{56903B70-44BE-4DEE-B3D8-8D6F309E69EE}" type="pres">
      <dgm:prSet presAssocID="{672BD303-3035-4BAD-BC56-6E34D1C63F93}" presName="Name13" presStyleLbl="parChTrans1D2" presStyleIdx="3" presStyleCnt="4"/>
      <dgm:spPr/>
      <dgm:t>
        <a:bodyPr/>
        <a:lstStyle/>
        <a:p>
          <a:endParaRPr lang="zh-CN" altLang="en-US"/>
        </a:p>
      </dgm:t>
    </dgm:pt>
    <dgm:pt modelId="{CD3CDA12-D3B0-45EC-A723-612A0493B711}" type="pres">
      <dgm:prSet presAssocID="{8C757F7A-BF47-479A-973F-2852BB847704}" presName="childText" presStyleLbl="bgAcc1" presStyleIdx="3" presStyleCnt="4" custScaleX="119932" custScaleY="35825" custLinFactNeighborX="-3056" custLinFactNeighborY="19540">
        <dgm:presLayoutVars>
          <dgm:bulletEnabled val="1"/>
        </dgm:presLayoutVars>
      </dgm:prSet>
      <dgm:spPr/>
      <dgm:t>
        <a:bodyPr/>
        <a:lstStyle/>
        <a:p>
          <a:endParaRPr lang="zh-CN" altLang="en-US"/>
        </a:p>
      </dgm:t>
    </dgm:pt>
  </dgm:ptLst>
  <dgm:cxnLst>
    <dgm:cxn modelId="{1D4F5658-8EDC-436F-95F0-4A78C97F652F}" srcId="{8C3DDEC3-4410-4A7B-A08D-B4E398522276}" destId="{867279BA-BE37-4115-B52A-17E4F0F535FD}" srcOrd="1" destOrd="0" parTransId="{1A4FEF92-68C1-469B-A1A1-5D97CB9FBEDD}" sibTransId="{0FC30822-F791-4477-9BA8-25504EBFECC7}"/>
    <dgm:cxn modelId="{4E87284E-C1F2-471E-B9D5-333C105AF30B}" srcId="{F970B406-3137-445F-A047-960BE6F8F548}" destId="{2199E590-A466-443A-B43D-5CA7DA30B3AC}" srcOrd="0" destOrd="0" parTransId="{0F1D7D4E-BD8E-43C1-8F99-ED496D7A9BB4}" sibTransId="{49BEF6ED-1342-41F0-807C-53E1906472B9}"/>
    <dgm:cxn modelId="{2F60DE33-FF8E-4AC9-A360-F24FD1D5DFE6}" type="presOf" srcId="{6410EC4E-6AA5-4F68-930B-680495E49A0B}" destId="{8ED2A45B-0F28-4738-BACC-E7567F498BC0}" srcOrd="0" destOrd="0" presId="urn:microsoft.com/office/officeart/2005/8/layout/hierarchy3#1"/>
    <dgm:cxn modelId="{0AFD1BC7-290B-43B8-A3EF-BAAFA5587ECF}" type="presOf" srcId="{8C757F7A-BF47-479A-973F-2852BB847704}" destId="{CD3CDA12-D3B0-45EC-A723-612A0493B711}" srcOrd="0" destOrd="0" presId="urn:microsoft.com/office/officeart/2005/8/layout/hierarchy3#1"/>
    <dgm:cxn modelId="{DA0EE7DE-9760-4265-ADD0-9DFFC7E8F765}" srcId="{867279BA-BE37-4115-B52A-17E4F0F535FD}" destId="{849175CF-F593-437D-924E-CA0E96CBD1E1}" srcOrd="0" destOrd="0" parTransId="{57380257-9F95-43E2-B330-46970CC8990C}" sibTransId="{6A3A148F-286C-48E5-8F1A-D937B12918BD}"/>
    <dgm:cxn modelId="{20B6A551-2340-4606-91E7-7302F74B2717}" type="presOf" srcId="{F970B406-3137-445F-A047-960BE6F8F548}" destId="{F7165120-5FFC-451F-A676-9DCAA5026EF0}" srcOrd="1" destOrd="0" presId="urn:microsoft.com/office/officeart/2005/8/layout/hierarchy3#1"/>
    <dgm:cxn modelId="{4CC96768-0CAC-4642-B8C8-057532F37455}" type="presOf" srcId="{672BD303-3035-4BAD-BC56-6E34D1C63F93}" destId="{56903B70-44BE-4DEE-B3D8-8D6F309E69EE}" srcOrd="0" destOrd="0" presId="urn:microsoft.com/office/officeart/2005/8/layout/hierarchy3#1"/>
    <dgm:cxn modelId="{DFF4FFA5-7625-4177-89D5-1AB5DE15BE19}" type="presOf" srcId="{867279BA-BE37-4115-B52A-17E4F0F535FD}" destId="{5E7B529B-3791-4C92-8A8D-42B5FE64B1B8}" srcOrd="0" destOrd="0" presId="urn:microsoft.com/office/officeart/2005/8/layout/hierarchy3#1"/>
    <dgm:cxn modelId="{774C60CE-B282-418B-A4FE-579A9C9BA1EF}" type="presOf" srcId="{2199E590-A466-443A-B43D-5CA7DA30B3AC}" destId="{8402CCB8-5F3F-4B37-9533-2CEF8B977F02}" srcOrd="0" destOrd="0" presId="urn:microsoft.com/office/officeart/2005/8/layout/hierarchy3#1"/>
    <dgm:cxn modelId="{53F89A23-317D-4513-8EA7-78296E3C9A4F}" srcId="{8C3DDEC3-4410-4A7B-A08D-B4E398522276}" destId="{F970B406-3137-445F-A047-960BE6F8F548}" srcOrd="0" destOrd="0" parTransId="{DE9920FC-ADF2-43FC-8D66-AB16E15737FC}" sibTransId="{A6DBE21A-0230-45DE-A17E-9E9D78667511}"/>
    <dgm:cxn modelId="{D5F1AE46-58C8-454C-8515-789407981418}" srcId="{F970B406-3137-445F-A047-960BE6F8F548}" destId="{6410EC4E-6AA5-4F68-930B-680495E49A0B}" srcOrd="1" destOrd="0" parTransId="{23807AB1-DC98-4728-B950-3E60934BA7E7}" sibTransId="{B19E9109-E222-453D-A601-BD15100C2B8F}"/>
    <dgm:cxn modelId="{BFEDE468-26BD-43AD-9C39-D63DF56BD455}" type="presOf" srcId="{23807AB1-DC98-4728-B950-3E60934BA7E7}" destId="{6FC5009F-DE3F-4EA7-8B97-755BF90691C6}" srcOrd="0" destOrd="0" presId="urn:microsoft.com/office/officeart/2005/8/layout/hierarchy3#1"/>
    <dgm:cxn modelId="{8D04E44E-64BE-4826-859B-2DB869CEE000}" type="presOf" srcId="{867279BA-BE37-4115-B52A-17E4F0F535FD}" destId="{E3FF03EB-8647-4636-BC5C-E9BEC6C29553}" srcOrd="1" destOrd="0" presId="urn:microsoft.com/office/officeart/2005/8/layout/hierarchy3#1"/>
    <dgm:cxn modelId="{9C932412-ACEC-4472-9F25-397C39B58538}" type="presOf" srcId="{849175CF-F593-437D-924E-CA0E96CBD1E1}" destId="{A9454E12-1A81-4CCD-AB01-CC69284C8769}" srcOrd="0" destOrd="0" presId="urn:microsoft.com/office/officeart/2005/8/layout/hierarchy3#1"/>
    <dgm:cxn modelId="{223DECB2-EA2A-497D-8445-C6AC3008F259}" type="presOf" srcId="{8C3DDEC3-4410-4A7B-A08D-B4E398522276}" destId="{BA99965A-2D40-4D79-8990-EDFF24C85EE8}" srcOrd="0" destOrd="0" presId="urn:microsoft.com/office/officeart/2005/8/layout/hierarchy3#1"/>
    <dgm:cxn modelId="{FEF5B4BE-D6CC-4CC8-BE85-5843882C66A9}" type="presOf" srcId="{867279BA-BE37-4115-B52A-17E4F0F535FD}" destId="{020E4746-3A8C-42B4-AC17-0FB7CA4B2811}" srcOrd="2" destOrd="0" presId="urn:microsoft.com/office/officeart/2005/8/layout/hierarchy3#1"/>
    <dgm:cxn modelId="{5A2E4C9B-93AA-419C-9B20-75BABE1757F1}" type="presOf" srcId="{F970B406-3137-445F-A047-960BE6F8F548}" destId="{76A4EA41-4C04-4672-9E66-C332C13D0A8A}" srcOrd="2" destOrd="0" presId="urn:microsoft.com/office/officeart/2005/8/layout/hierarchy3#1"/>
    <dgm:cxn modelId="{79108B07-FEC9-4C25-BE7B-D80397E69122}" type="presOf" srcId="{57380257-9F95-43E2-B330-46970CC8990C}" destId="{3F5EB287-4C34-456C-B985-2B774B3D9EF1}" srcOrd="0" destOrd="0" presId="urn:microsoft.com/office/officeart/2005/8/layout/hierarchy3#1"/>
    <dgm:cxn modelId="{87DB3930-B410-48D8-8C23-512A4A049352}" srcId="{867279BA-BE37-4115-B52A-17E4F0F535FD}" destId="{8C757F7A-BF47-479A-973F-2852BB847704}" srcOrd="1" destOrd="0" parTransId="{672BD303-3035-4BAD-BC56-6E34D1C63F93}" sibTransId="{BB43DD45-D574-4499-816C-77E724CFB04C}"/>
    <dgm:cxn modelId="{E3741C9C-1B9F-4C47-A855-7437F023417C}" type="presOf" srcId="{0F1D7D4E-BD8E-43C1-8F99-ED496D7A9BB4}" destId="{A8F86FA2-285E-4466-A13D-4ECC369B5275}" srcOrd="0" destOrd="0" presId="urn:microsoft.com/office/officeart/2005/8/layout/hierarchy3#1"/>
    <dgm:cxn modelId="{E32DB263-1F28-4F58-861D-307F920F5EB4}" type="presOf" srcId="{F970B406-3137-445F-A047-960BE6F8F548}" destId="{A0242BD7-40EC-4B30-A4E6-F6CADB9C4AF7}" srcOrd="0" destOrd="0" presId="urn:microsoft.com/office/officeart/2005/8/layout/hierarchy3#1"/>
    <dgm:cxn modelId="{5BBBE301-D6FA-4D77-B5DB-E089DFF30681}" type="presParOf" srcId="{BA99965A-2D40-4D79-8990-EDFF24C85EE8}" destId="{687F4677-56D9-46C1-8D8A-E79069C61FEF}" srcOrd="0" destOrd="0" presId="urn:microsoft.com/office/officeart/2005/8/layout/hierarchy3#1"/>
    <dgm:cxn modelId="{2A1CF17E-112E-471B-8849-6F65A53F9148}" type="presParOf" srcId="{687F4677-56D9-46C1-8D8A-E79069C61FEF}" destId="{A0242BD7-40EC-4B30-A4E6-F6CADB9C4AF7}" srcOrd="0" destOrd="0" presId="urn:microsoft.com/office/officeart/2005/8/layout/hierarchy3#1"/>
    <dgm:cxn modelId="{D9C12C10-6276-4F51-BA02-92D621D9D024}" type="presParOf" srcId="{A0242BD7-40EC-4B30-A4E6-F6CADB9C4AF7}" destId="{F7165120-5FFC-451F-A676-9DCAA5026EF0}" srcOrd="0" destOrd="0" presId="urn:microsoft.com/office/officeart/2005/8/layout/hierarchy3#1"/>
    <dgm:cxn modelId="{7330A162-1B5B-441B-9847-F3F9D354FD42}" type="presParOf" srcId="{A0242BD7-40EC-4B30-A4E6-F6CADB9C4AF7}" destId="{76A4EA41-4C04-4672-9E66-C332C13D0A8A}" srcOrd="1" destOrd="0" presId="urn:microsoft.com/office/officeart/2005/8/layout/hierarchy3#1"/>
    <dgm:cxn modelId="{10C3EA96-9C2A-4AF7-83D0-C5E69548AE2D}" type="presParOf" srcId="{687F4677-56D9-46C1-8D8A-E79069C61FEF}" destId="{F8EA77B5-FD36-4D9F-8881-E02597338EBD}" srcOrd="1" destOrd="0" presId="urn:microsoft.com/office/officeart/2005/8/layout/hierarchy3#1"/>
    <dgm:cxn modelId="{F60DC134-8A55-4AB3-ADFE-00F90FC66AF8}" type="presParOf" srcId="{F8EA77B5-FD36-4D9F-8881-E02597338EBD}" destId="{A8F86FA2-285E-4466-A13D-4ECC369B5275}" srcOrd="0" destOrd="0" presId="urn:microsoft.com/office/officeart/2005/8/layout/hierarchy3#1"/>
    <dgm:cxn modelId="{C5E4738D-F8ED-4AAF-BB5A-12C121D7FFD6}" type="presParOf" srcId="{F8EA77B5-FD36-4D9F-8881-E02597338EBD}" destId="{8402CCB8-5F3F-4B37-9533-2CEF8B977F02}" srcOrd="1" destOrd="0" presId="urn:microsoft.com/office/officeart/2005/8/layout/hierarchy3#1"/>
    <dgm:cxn modelId="{A7AD62D3-DB6F-4057-9252-6F71D4865199}" type="presParOf" srcId="{F8EA77B5-FD36-4D9F-8881-E02597338EBD}" destId="{6FC5009F-DE3F-4EA7-8B97-755BF90691C6}" srcOrd="2" destOrd="0" presId="urn:microsoft.com/office/officeart/2005/8/layout/hierarchy3#1"/>
    <dgm:cxn modelId="{006266AF-30C7-4E3C-B35D-845D27753AF8}" type="presParOf" srcId="{F8EA77B5-FD36-4D9F-8881-E02597338EBD}" destId="{8ED2A45B-0F28-4738-BACC-E7567F498BC0}" srcOrd="3" destOrd="0" presId="urn:microsoft.com/office/officeart/2005/8/layout/hierarchy3#1"/>
    <dgm:cxn modelId="{D6880E10-99C2-41DF-B8A7-53A2172EA50C}" type="presParOf" srcId="{BA99965A-2D40-4D79-8990-EDFF24C85EE8}" destId="{3172787D-DB04-43ED-8026-C65F67B371C2}" srcOrd="1" destOrd="0" presId="urn:microsoft.com/office/officeart/2005/8/layout/hierarchy3#1"/>
    <dgm:cxn modelId="{E14F888F-4DF6-452C-B25E-DE800BD616D7}" type="presParOf" srcId="{3172787D-DB04-43ED-8026-C65F67B371C2}" destId="{5E7B529B-3791-4C92-8A8D-42B5FE64B1B8}" srcOrd="0" destOrd="0" presId="urn:microsoft.com/office/officeart/2005/8/layout/hierarchy3#1"/>
    <dgm:cxn modelId="{CD6C3A8E-B86A-4304-BCEE-E1F17D80E6A9}" type="presParOf" srcId="{5E7B529B-3791-4C92-8A8D-42B5FE64B1B8}" destId="{E3FF03EB-8647-4636-BC5C-E9BEC6C29553}" srcOrd="0" destOrd="0" presId="urn:microsoft.com/office/officeart/2005/8/layout/hierarchy3#1"/>
    <dgm:cxn modelId="{8ECC0A94-669C-4C6A-AC46-F45C68F0BCE0}" type="presParOf" srcId="{5E7B529B-3791-4C92-8A8D-42B5FE64B1B8}" destId="{020E4746-3A8C-42B4-AC17-0FB7CA4B2811}" srcOrd="1" destOrd="0" presId="urn:microsoft.com/office/officeart/2005/8/layout/hierarchy3#1"/>
    <dgm:cxn modelId="{EA9B165F-884F-4752-98F7-CAB3D8C026F9}" type="presParOf" srcId="{3172787D-DB04-43ED-8026-C65F67B371C2}" destId="{A994A7C3-AEF7-4426-B7EF-877C67834B7F}" srcOrd="1" destOrd="0" presId="urn:microsoft.com/office/officeart/2005/8/layout/hierarchy3#1"/>
    <dgm:cxn modelId="{21871930-1A82-4355-9E7E-7B6232EFA36F}" type="presParOf" srcId="{A994A7C3-AEF7-4426-B7EF-877C67834B7F}" destId="{3F5EB287-4C34-456C-B985-2B774B3D9EF1}" srcOrd="0" destOrd="0" presId="urn:microsoft.com/office/officeart/2005/8/layout/hierarchy3#1"/>
    <dgm:cxn modelId="{68C3AC00-AC16-4CA1-A12C-236A269F338E}" type="presParOf" srcId="{A994A7C3-AEF7-4426-B7EF-877C67834B7F}" destId="{A9454E12-1A81-4CCD-AB01-CC69284C8769}" srcOrd="1" destOrd="0" presId="urn:microsoft.com/office/officeart/2005/8/layout/hierarchy3#1"/>
    <dgm:cxn modelId="{6CBDDBEB-A79A-44DD-A7B0-4F4779689286}" type="presParOf" srcId="{A994A7C3-AEF7-4426-B7EF-877C67834B7F}" destId="{56903B70-44BE-4DEE-B3D8-8D6F309E69EE}" srcOrd="2" destOrd="0" presId="urn:microsoft.com/office/officeart/2005/8/layout/hierarchy3#1"/>
    <dgm:cxn modelId="{445236BD-0530-42C8-A864-46D8B3C2F0A9}" type="presParOf" srcId="{A994A7C3-AEF7-4426-B7EF-877C67834B7F}" destId="{CD3CDA12-D3B0-45EC-A723-612A0493B711}" srcOrd="3" destOrd="0" presId="urn:microsoft.com/office/officeart/2005/8/layout/hierarchy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65120-5FFC-451F-A676-9DCAA5026EF0}">
      <dsp:nvSpPr>
        <dsp:cNvPr id="0" name=""/>
        <dsp:cNvSpPr/>
      </dsp:nvSpPr>
      <dsp:spPr>
        <a:xfrm>
          <a:off x="678009" y="233556"/>
          <a:ext cx="2634130" cy="634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100000"/>
            </a:lnSpc>
            <a:spcBef>
              <a:spcPct val="0"/>
            </a:spcBef>
            <a:spcAft>
              <a:spcPct val="35000"/>
            </a:spcAft>
          </a:pPr>
          <a:r>
            <a:rPr lang="zh-CN" altLang="en-US" sz="2800" b="1" kern="1200" dirty="0" smtClean="0"/>
            <a:t>选择数据源</a:t>
          </a:r>
          <a:endParaRPr lang="zh-CN" altLang="en-US" sz="2800" b="1" kern="1200" dirty="0"/>
        </a:p>
      </dsp:txBody>
      <dsp:txXfrm>
        <a:off x="696601" y="252148"/>
        <a:ext cx="2596946" cy="597609"/>
      </dsp:txXfrm>
    </dsp:sp>
    <dsp:sp modelId="{A8F86FA2-285E-4466-A13D-4ECC369B5275}">
      <dsp:nvSpPr>
        <dsp:cNvPr id="0" name=""/>
        <dsp:cNvSpPr/>
      </dsp:nvSpPr>
      <dsp:spPr>
        <a:xfrm>
          <a:off x="895702" y="868349"/>
          <a:ext cx="91440" cy="920577"/>
        </a:xfrm>
        <a:custGeom>
          <a:avLst/>
          <a:gdLst/>
          <a:ahLst/>
          <a:cxnLst/>
          <a:rect l="0" t="0" r="0" b="0"/>
          <a:pathLst>
            <a:path>
              <a:moveTo>
                <a:pt x="45720" y="0"/>
              </a:moveTo>
              <a:lnTo>
                <a:pt x="45720" y="920577"/>
              </a:lnTo>
              <a:lnTo>
                <a:pt x="48097" y="9205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02CCB8-5F3F-4B37-9533-2CEF8B977F02}">
      <dsp:nvSpPr>
        <dsp:cNvPr id="0" name=""/>
        <dsp:cNvSpPr/>
      </dsp:nvSpPr>
      <dsp:spPr>
        <a:xfrm>
          <a:off x="943799" y="1254895"/>
          <a:ext cx="3846154" cy="10680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100000"/>
            </a:lnSpc>
            <a:spcBef>
              <a:spcPct val="0"/>
            </a:spcBef>
            <a:spcAft>
              <a:spcPct val="35000"/>
            </a:spcAft>
          </a:pPr>
          <a:r>
            <a:rPr lang="zh-CN" altLang="en-US" sz="2400" kern="1200" dirty="0" smtClean="0"/>
            <a:t>爱</a:t>
          </a:r>
          <a:r>
            <a:rPr lang="zh-CN" altLang="en-US" sz="2400" kern="1200" dirty="0"/>
            <a:t>奇艺</a:t>
          </a:r>
          <a:r>
            <a:rPr lang="zh-CN" altLang="en-US" sz="2400" kern="1200" dirty="0" smtClean="0"/>
            <a:t>、腾讯视频、</a:t>
          </a:r>
        </a:p>
        <a:p>
          <a:pPr lvl="0" algn="ctr" defTabSz="1066800">
            <a:lnSpc>
              <a:spcPct val="100000"/>
            </a:lnSpc>
            <a:spcBef>
              <a:spcPct val="0"/>
            </a:spcBef>
            <a:spcAft>
              <a:spcPct val="35000"/>
            </a:spcAft>
          </a:pPr>
          <a:r>
            <a:rPr lang="zh-CN" altLang="en-US" sz="2400" kern="1200" dirty="0" smtClean="0"/>
            <a:t>芒果</a:t>
          </a:r>
          <a:r>
            <a:rPr lang="zh-CN" altLang="en-US" sz="2400" kern="1200" dirty="0"/>
            <a:t>TV</a:t>
          </a:r>
          <a:r>
            <a:rPr lang="zh-CN" altLang="en-US" sz="2400" kern="1200" dirty="0" smtClean="0"/>
            <a:t>等主流媒体平台</a:t>
          </a:r>
          <a:endParaRPr lang="zh-CN" altLang="en-US" sz="2400" kern="1200" dirty="0"/>
        </a:p>
      </dsp:txBody>
      <dsp:txXfrm>
        <a:off x="975082" y="1286178"/>
        <a:ext cx="3783588" cy="1005498"/>
      </dsp:txXfrm>
    </dsp:sp>
    <dsp:sp modelId="{6FC5009F-DE3F-4EA7-8B97-755BF90691C6}">
      <dsp:nvSpPr>
        <dsp:cNvPr id="0" name=""/>
        <dsp:cNvSpPr/>
      </dsp:nvSpPr>
      <dsp:spPr>
        <a:xfrm>
          <a:off x="619860" y="868349"/>
          <a:ext cx="321561" cy="2520333"/>
        </a:xfrm>
        <a:custGeom>
          <a:avLst/>
          <a:gdLst/>
          <a:ahLst/>
          <a:cxnLst/>
          <a:rect l="0" t="0" r="0" b="0"/>
          <a:pathLst>
            <a:path>
              <a:moveTo>
                <a:pt x="321561" y="0"/>
              </a:moveTo>
              <a:lnTo>
                <a:pt x="0" y="25203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D2A45B-0F28-4738-BACC-E7567F498BC0}">
      <dsp:nvSpPr>
        <dsp:cNvPr id="0" name=""/>
        <dsp:cNvSpPr/>
      </dsp:nvSpPr>
      <dsp:spPr>
        <a:xfrm>
          <a:off x="619860" y="3050265"/>
          <a:ext cx="4879611" cy="6768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100000"/>
            </a:lnSpc>
            <a:spcBef>
              <a:spcPct val="0"/>
            </a:spcBef>
            <a:spcAft>
              <a:spcPct val="35000"/>
            </a:spcAft>
          </a:pPr>
          <a:r>
            <a:rPr lang="zh-CN" altLang="en-US" sz="2400" kern="1200" dirty="0">
              <a:solidFill>
                <a:srgbClr val="C00000"/>
              </a:solidFill>
            </a:rPr>
            <a:t>弹幕数量丰富且具有较好的包容性</a:t>
          </a:r>
        </a:p>
      </dsp:txBody>
      <dsp:txXfrm>
        <a:off x="639684" y="3070089"/>
        <a:ext cx="4839963" cy="637187"/>
      </dsp:txXfrm>
    </dsp:sp>
    <dsp:sp modelId="{E3FF03EB-8647-4636-BC5C-E9BEC6C29553}">
      <dsp:nvSpPr>
        <dsp:cNvPr id="0" name=""/>
        <dsp:cNvSpPr/>
      </dsp:nvSpPr>
      <dsp:spPr>
        <a:xfrm>
          <a:off x="6348416" y="280527"/>
          <a:ext cx="2308588" cy="6520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100000"/>
            </a:lnSpc>
            <a:spcBef>
              <a:spcPct val="0"/>
            </a:spcBef>
            <a:spcAft>
              <a:spcPct val="35000"/>
            </a:spcAft>
          </a:pPr>
          <a:r>
            <a:rPr lang="zh-CN" altLang="en-US" sz="2800" b="1" kern="1200" dirty="0"/>
            <a:t>数据获取</a:t>
          </a:r>
        </a:p>
      </dsp:txBody>
      <dsp:txXfrm>
        <a:off x="6367513" y="299624"/>
        <a:ext cx="2270394" cy="613811"/>
      </dsp:txXfrm>
    </dsp:sp>
    <dsp:sp modelId="{3F5EB287-4C34-456C-B985-2B774B3D9EF1}">
      <dsp:nvSpPr>
        <dsp:cNvPr id="0" name=""/>
        <dsp:cNvSpPr/>
      </dsp:nvSpPr>
      <dsp:spPr>
        <a:xfrm>
          <a:off x="6496057" y="932532"/>
          <a:ext cx="91440" cy="866600"/>
        </a:xfrm>
        <a:custGeom>
          <a:avLst/>
          <a:gdLst/>
          <a:ahLst/>
          <a:cxnLst/>
          <a:rect l="0" t="0" r="0" b="0"/>
          <a:pathLst>
            <a:path>
              <a:moveTo>
                <a:pt x="83217" y="0"/>
              </a:moveTo>
              <a:lnTo>
                <a:pt x="45720" y="8666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454E12-1A81-4CCD-AB01-CC69284C8769}">
      <dsp:nvSpPr>
        <dsp:cNvPr id="0" name=""/>
        <dsp:cNvSpPr/>
      </dsp:nvSpPr>
      <dsp:spPr>
        <a:xfrm>
          <a:off x="6541777" y="1450660"/>
          <a:ext cx="3308463" cy="6969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100000"/>
            </a:lnSpc>
            <a:spcBef>
              <a:spcPct val="0"/>
            </a:spcBef>
            <a:spcAft>
              <a:spcPct val="35000"/>
            </a:spcAft>
          </a:pPr>
          <a:r>
            <a:rPr lang="zh-CN" altLang="en-US" sz="2400" kern="1200" dirty="0"/>
            <a:t>利用爬虫获取原始数据</a:t>
          </a:r>
        </a:p>
      </dsp:txBody>
      <dsp:txXfrm>
        <a:off x="6562190" y="1471073"/>
        <a:ext cx="3267637" cy="656118"/>
      </dsp:txXfrm>
    </dsp:sp>
    <dsp:sp modelId="{56903B70-44BE-4DEE-B3D8-8D6F309E69EE}">
      <dsp:nvSpPr>
        <dsp:cNvPr id="0" name=""/>
        <dsp:cNvSpPr/>
      </dsp:nvSpPr>
      <dsp:spPr>
        <a:xfrm>
          <a:off x="6260486" y="932532"/>
          <a:ext cx="318788" cy="2376843"/>
        </a:xfrm>
        <a:custGeom>
          <a:avLst/>
          <a:gdLst/>
          <a:ahLst/>
          <a:cxnLst/>
          <a:rect l="0" t="0" r="0" b="0"/>
          <a:pathLst>
            <a:path>
              <a:moveTo>
                <a:pt x="318788" y="0"/>
              </a:moveTo>
              <a:lnTo>
                <a:pt x="0" y="23768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3CDA12-D3B0-45EC-A723-612A0493B711}">
      <dsp:nvSpPr>
        <dsp:cNvPr id="0" name=""/>
        <dsp:cNvSpPr/>
      </dsp:nvSpPr>
      <dsp:spPr>
        <a:xfrm>
          <a:off x="6260486" y="2972425"/>
          <a:ext cx="3609649" cy="6739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100000"/>
            </a:lnSpc>
            <a:spcBef>
              <a:spcPct val="0"/>
            </a:spcBef>
            <a:spcAft>
              <a:spcPct val="35000"/>
            </a:spcAft>
          </a:pPr>
          <a:r>
            <a:rPr lang="zh-CN" altLang="en-US" sz="2400" kern="1200" dirty="0">
              <a:solidFill>
                <a:srgbClr val="C00000"/>
              </a:solidFill>
            </a:rPr>
            <a:t>清洗数据、提升数据质量</a:t>
          </a:r>
        </a:p>
      </dsp:txBody>
      <dsp:txXfrm>
        <a:off x="6280224" y="2992163"/>
        <a:ext cx="3570173" cy="6344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A695AE-881D-492D-85D9-889958B750DE}" type="datetimeFigureOut">
              <a:rPr lang="zh-CN" altLang="en-US" smtClean="0"/>
              <a:t>2022/11/26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132548-5FAA-47E0-A5C0-EE5FA0DDF181}" type="slidenum">
              <a:rPr lang="zh-CN" altLang="en-US" smtClean="0"/>
              <a:t>‹#›</a:t>
            </a:fld>
            <a:endParaRPr lang="zh-CN" altLang="en-US"/>
          </a:p>
        </p:txBody>
      </p:sp>
    </p:spTree>
    <p:extLst>
      <p:ext uri="{BB962C8B-B14F-4D97-AF65-F5344CB8AC3E}">
        <p14:creationId xmlns:p14="http://schemas.microsoft.com/office/powerpoint/2010/main" val="2548172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132548-5FAA-47E0-A5C0-EE5FA0DDF181}" type="slidenum">
              <a:rPr lang="zh-CN" altLang="en-US" smtClean="0"/>
              <a:t>13</a:t>
            </a:fld>
            <a:endParaRPr lang="zh-CN" altLang="en-US"/>
          </a:p>
        </p:txBody>
      </p:sp>
    </p:spTree>
    <p:extLst>
      <p:ext uri="{BB962C8B-B14F-4D97-AF65-F5344CB8AC3E}">
        <p14:creationId xmlns:p14="http://schemas.microsoft.com/office/powerpoint/2010/main" val="1226910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132548-5FAA-47E0-A5C0-EE5FA0DDF181}"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69C0F33-DA65-4D53-A19A-B4EF7624D952}" type="datetimeFigureOut">
              <a:rPr lang="zh-CN" altLang="en-US" smtClean="0"/>
              <a:t>2022/11/26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1DA1F8-EFC0-4CAB-8BDC-024BE93EBA8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69C0F33-DA65-4D53-A19A-B4EF7624D952}" type="datetimeFigureOut">
              <a:rPr lang="zh-CN" altLang="en-US" smtClean="0"/>
              <a:t>2022/11/26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1DA1F8-EFC0-4CAB-8BDC-024BE93EBA8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69C0F33-DA65-4D53-A19A-B4EF7624D952}" type="datetimeFigureOut">
              <a:rPr lang="zh-CN" altLang="en-US" smtClean="0"/>
              <a:t>2022/11/26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1DA1F8-EFC0-4CAB-8BDC-024BE93EBA8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69C0F33-DA65-4D53-A19A-B4EF7624D952}" type="datetimeFigureOut">
              <a:rPr lang="zh-CN" altLang="en-US" smtClean="0"/>
              <a:t>2022/11/26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1DA1F8-EFC0-4CAB-8BDC-024BE93EBA8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69C0F33-DA65-4D53-A19A-B4EF7624D952}" type="datetimeFigureOut">
              <a:rPr lang="zh-CN" altLang="en-US" smtClean="0"/>
              <a:t>2022/11/26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1DA1F8-EFC0-4CAB-8BDC-024BE93EBA8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69C0F33-DA65-4D53-A19A-B4EF7624D952}" type="datetimeFigureOut">
              <a:rPr lang="zh-CN" altLang="en-US" smtClean="0"/>
              <a:t>2022/11/26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1DA1F8-EFC0-4CAB-8BDC-024BE93EBA8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69C0F33-DA65-4D53-A19A-B4EF7624D952}" type="datetimeFigureOut">
              <a:rPr lang="zh-CN" altLang="en-US" smtClean="0"/>
              <a:t>2022/11/26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81DA1F8-EFC0-4CAB-8BDC-024BE93EBA8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69C0F33-DA65-4D53-A19A-B4EF7624D952}" type="datetimeFigureOut">
              <a:rPr lang="zh-CN" altLang="en-US" smtClean="0"/>
              <a:t>2022/11/26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81DA1F8-EFC0-4CAB-8BDC-024BE93EBA8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9C0F33-DA65-4D53-A19A-B4EF7624D952}" type="datetimeFigureOut">
              <a:rPr lang="zh-CN" altLang="en-US" smtClean="0"/>
              <a:t>2022/11/26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81DA1F8-EFC0-4CAB-8BDC-024BE93EBA8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69C0F33-DA65-4D53-A19A-B4EF7624D952}" type="datetimeFigureOut">
              <a:rPr lang="zh-CN" altLang="en-US" smtClean="0"/>
              <a:t>2022/11/26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1DA1F8-EFC0-4CAB-8BDC-024BE93EBA8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69C0F33-DA65-4D53-A19A-B4EF7624D952}" type="datetimeFigureOut">
              <a:rPr lang="zh-CN" altLang="en-US" smtClean="0"/>
              <a:t>2022/11/26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1DA1F8-EFC0-4CAB-8BDC-024BE93EBA8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9C0F33-DA65-4D53-A19A-B4EF7624D952}" type="datetimeFigureOut">
              <a:rPr lang="zh-CN" altLang="en-US" smtClean="0"/>
              <a:t>2022/11/26</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1DA1F8-EFC0-4CAB-8BDC-024BE93EBA89}" type="slidenum">
              <a:rPr lang="zh-CN" altLang="en-US" smtClean="0"/>
              <a:t>‹#›</a:t>
            </a:fld>
            <a:endParaRPr lang="zh-CN" altLang="en-US"/>
          </a:p>
        </p:txBody>
      </p:sp>
      <p:grpSp>
        <p:nvGrpSpPr>
          <p:cNvPr id="13" name="组合 12"/>
          <p:cNvGrpSpPr/>
          <p:nvPr userDrawn="1"/>
        </p:nvGrpSpPr>
        <p:grpSpPr>
          <a:xfrm>
            <a:off x="300990" y="198120"/>
            <a:ext cx="11637010" cy="323850"/>
            <a:chOff x="474" y="312"/>
            <a:chExt cx="18326" cy="510"/>
          </a:xfrm>
        </p:grpSpPr>
        <p:pic>
          <p:nvPicPr>
            <p:cNvPr id="7" name="图片 6" descr="全国中小学人工智能探究性学习训练营"/>
            <p:cNvPicPr>
              <a:picLocks noChangeAspect="1"/>
            </p:cNvPicPr>
            <p:nvPr userDrawn="1"/>
          </p:nvPicPr>
          <p:blipFill>
            <a:blip r:embed="rId13"/>
            <a:stretch>
              <a:fillRect/>
            </a:stretch>
          </p:blipFill>
          <p:spPr>
            <a:xfrm>
              <a:off x="474" y="355"/>
              <a:ext cx="7668" cy="423"/>
            </a:xfrm>
            <a:prstGeom prst="rect">
              <a:avLst/>
            </a:prstGeom>
            <a:effectLst/>
          </p:spPr>
        </p:pic>
        <p:pic>
          <p:nvPicPr>
            <p:cNvPr id="8" name="图片 7" descr="资源 1"/>
            <p:cNvPicPr>
              <a:picLocks noChangeAspect="1"/>
            </p:cNvPicPr>
            <p:nvPr userDrawn="1"/>
          </p:nvPicPr>
          <p:blipFill>
            <a:blip r:embed="rId14"/>
            <a:stretch>
              <a:fillRect/>
            </a:stretch>
          </p:blipFill>
          <p:spPr>
            <a:xfrm>
              <a:off x="15266" y="327"/>
              <a:ext cx="3534" cy="479"/>
            </a:xfrm>
            <a:prstGeom prst="rect">
              <a:avLst/>
            </a:prstGeom>
          </p:spPr>
        </p:pic>
        <p:pic>
          <p:nvPicPr>
            <p:cNvPr id="10" name="图片 9" descr="学会"/>
            <p:cNvPicPr>
              <a:picLocks noChangeAspect="1"/>
            </p:cNvPicPr>
            <p:nvPr userDrawn="1"/>
          </p:nvPicPr>
          <p:blipFill>
            <a:blip r:embed="rId15"/>
            <a:stretch>
              <a:fillRect/>
            </a:stretch>
          </p:blipFill>
          <p:spPr>
            <a:xfrm>
              <a:off x="11578" y="354"/>
              <a:ext cx="2254" cy="425"/>
            </a:xfrm>
            <a:prstGeom prst="rect">
              <a:avLst/>
            </a:prstGeom>
          </p:spPr>
        </p:pic>
        <p:pic>
          <p:nvPicPr>
            <p:cNvPr id="11" name="图片 10" descr="中国自动化学会logo"/>
            <p:cNvPicPr>
              <a:picLocks noChangeAspect="1"/>
            </p:cNvPicPr>
            <p:nvPr userDrawn="1"/>
          </p:nvPicPr>
          <p:blipFill>
            <a:blip r:embed="rId16"/>
            <a:stretch>
              <a:fillRect/>
            </a:stretch>
          </p:blipFill>
          <p:spPr>
            <a:xfrm>
              <a:off x="14077" y="312"/>
              <a:ext cx="955" cy="510"/>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4"/>
          <p:cNvSpPr>
            <a:spLocks noGrp="1"/>
          </p:cNvSpPr>
          <p:nvPr>
            <p:ph type="ctrTitle"/>
          </p:nvPr>
        </p:nvSpPr>
        <p:spPr>
          <a:xfrm>
            <a:off x="0" y="855023"/>
            <a:ext cx="12192000" cy="2517569"/>
          </a:xfrm>
        </p:spPr>
        <p:txBody>
          <a:bodyPr>
            <a:normAutofit fontScale="90000"/>
          </a:bodyPr>
          <a:lstStyle/>
          <a:p>
            <a:r>
              <a:rPr lang="zh-CN" altLang="en-US" b="1" dirty="0">
                <a:gradFill>
                  <a:gsLst>
                    <a:gs pos="0">
                      <a:srgbClr val="1621FF"/>
                    </a:gs>
                    <a:gs pos="100000">
                      <a:srgbClr val="42FBFF"/>
                    </a:gs>
                  </a:gsLst>
                  <a:lin ang="10800000" scaled="0"/>
                </a:gradFill>
                <a:latin typeface="+mn-ea"/>
                <a:ea typeface="+mn-ea"/>
              </a:rPr>
              <a:t>探究中国电影市场的观影取向</a:t>
            </a:r>
            <a:br>
              <a:rPr lang="zh-CN" altLang="en-US" b="1" dirty="0">
                <a:gradFill>
                  <a:gsLst>
                    <a:gs pos="0">
                      <a:srgbClr val="1621FF"/>
                    </a:gs>
                    <a:gs pos="100000">
                      <a:srgbClr val="42FBFF"/>
                    </a:gs>
                  </a:gsLst>
                  <a:lin ang="10800000" scaled="0"/>
                </a:gradFill>
                <a:latin typeface="+mn-ea"/>
                <a:ea typeface="+mn-ea"/>
              </a:rPr>
            </a:br>
            <a:r>
              <a:rPr lang="en-US" altLang="zh-CN" sz="3200" b="1" dirty="0">
                <a:gradFill>
                  <a:gsLst>
                    <a:gs pos="0">
                      <a:srgbClr val="1621FF"/>
                    </a:gs>
                    <a:gs pos="100000">
                      <a:srgbClr val="42FBFF"/>
                    </a:gs>
                  </a:gsLst>
                  <a:lin ang="10800000" scaled="0"/>
                </a:gradFill>
                <a:latin typeface="+mn-ea"/>
                <a:ea typeface="+mn-ea"/>
              </a:rPr>
              <a:t>--</a:t>
            </a:r>
            <a:r>
              <a:rPr lang="zh-CN" altLang="en-US" sz="3200" b="1" dirty="0">
                <a:gradFill>
                  <a:gsLst>
                    <a:gs pos="0">
                      <a:srgbClr val="1621FF"/>
                    </a:gs>
                    <a:gs pos="100000">
                      <a:srgbClr val="42FBFF"/>
                    </a:gs>
                  </a:gsLst>
                  <a:lin ang="10800000" scaled="0"/>
                </a:gradFill>
                <a:latin typeface="+mn-ea"/>
                <a:ea typeface="+mn-ea"/>
              </a:rPr>
              <a:t>基于第</a:t>
            </a:r>
            <a:r>
              <a:rPr lang="en-US" altLang="zh-CN" sz="3200" b="1" dirty="0">
                <a:gradFill>
                  <a:gsLst>
                    <a:gs pos="0">
                      <a:srgbClr val="1621FF"/>
                    </a:gs>
                    <a:gs pos="100000">
                      <a:srgbClr val="42FBFF"/>
                    </a:gs>
                  </a:gsLst>
                  <a:lin ang="10800000" scaled="0"/>
                </a:gradFill>
                <a:latin typeface="+mn-ea"/>
                <a:ea typeface="+mn-ea"/>
              </a:rPr>
              <a:t>35</a:t>
            </a:r>
            <a:r>
              <a:rPr lang="zh-CN" altLang="en-US" sz="3200" b="1" dirty="0">
                <a:gradFill>
                  <a:gsLst>
                    <a:gs pos="0">
                      <a:srgbClr val="1621FF"/>
                    </a:gs>
                    <a:gs pos="100000">
                      <a:srgbClr val="42FBFF"/>
                    </a:gs>
                  </a:gsLst>
                  <a:lin ang="10800000" scaled="0"/>
                </a:gradFill>
                <a:latin typeface="+mn-ea"/>
                <a:ea typeface="+mn-ea"/>
              </a:rPr>
              <a:t>届金鸡奖提名获奖电影的弹幕情感分析</a:t>
            </a:r>
            <a:br>
              <a:rPr lang="zh-CN" altLang="en-US" sz="3200" b="1" dirty="0">
                <a:gradFill>
                  <a:gsLst>
                    <a:gs pos="0">
                      <a:srgbClr val="1621FF"/>
                    </a:gs>
                    <a:gs pos="100000">
                      <a:srgbClr val="42FBFF"/>
                    </a:gs>
                  </a:gsLst>
                  <a:lin ang="10800000" scaled="0"/>
                </a:gradFill>
                <a:latin typeface="+mn-ea"/>
                <a:ea typeface="+mn-ea"/>
              </a:rPr>
            </a:br>
            <a:r>
              <a:rPr lang="en-US" altLang="zh-CN" sz="4400" b="1" dirty="0">
                <a:effectLst/>
                <a:latin typeface="+mn-ea"/>
                <a:ea typeface="+mn-ea"/>
              </a:rPr>
              <a:t/>
            </a:r>
            <a:br>
              <a:rPr lang="en-US" altLang="zh-CN" sz="4400" b="1" dirty="0">
                <a:effectLst/>
                <a:latin typeface="+mn-ea"/>
                <a:ea typeface="+mn-ea"/>
              </a:rPr>
            </a:br>
            <a:r>
              <a:rPr lang="en-US" altLang="zh-CN" sz="4000" dirty="0">
                <a:gradFill>
                  <a:gsLst>
                    <a:gs pos="0">
                      <a:srgbClr val="1621FF"/>
                    </a:gs>
                    <a:gs pos="100000">
                      <a:srgbClr val="42FBFF"/>
                    </a:gs>
                  </a:gsLst>
                  <a:lin ang="10800000" scaled="0"/>
                </a:gradFill>
                <a:latin typeface="Times New Roman" panose="02020603050405020304" pitchFamily="18" charset="0"/>
                <a:ea typeface="+mn-ea"/>
                <a:cs typeface="Times New Roman" panose="02020603050405020304" pitchFamily="18" charset="0"/>
              </a:rPr>
              <a:t>Explore the viewing orientation of the Chinese film market</a:t>
            </a:r>
            <a:r>
              <a:rPr lang="en-US" altLang="zh-CN" sz="4400" dirty="0">
                <a:gradFill>
                  <a:gsLst>
                    <a:gs pos="0">
                      <a:srgbClr val="1621FF"/>
                    </a:gs>
                    <a:gs pos="100000">
                      <a:srgbClr val="42FBFF"/>
                    </a:gs>
                  </a:gsLst>
                  <a:lin ang="10800000" scaled="0"/>
                </a:gradFill>
                <a:latin typeface="+mn-ea"/>
                <a:ea typeface="+mn-ea"/>
              </a:rPr>
              <a:t/>
            </a:r>
            <a:br>
              <a:rPr lang="en-US" altLang="zh-CN" sz="4400" dirty="0">
                <a:gradFill>
                  <a:gsLst>
                    <a:gs pos="0">
                      <a:srgbClr val="1621FF"/>
                    </a:gs>
                    <a:gs pos="100000">
                      <a:srgbClr val="42FBFF"/>
                    </a:gs>
                  </a:gsLst>
                  <a:lin ang="10800000" scaled="0"/>
                </a:gradFill>
                <a:latin typeface="+mn-ea"/>
                <a:ea typeface="+mn-ea"/>
              </a:rPr>
            </a:br>
            <a:r>
              <a:rPr lang="en-US" altLang="zh-CN" sz="2200" dirty="0">
                <a:gradFill>
                  <a:gsLst>
                    <a:gs pos="0">
                      <a:srgbClr val="1621FF"/>
                    </a:gs>
                    <a:gs pos="100000">
                      <a:srgbClr val="42FBFF"/>
                    </a:gs>
                  </a:gsLst>
                  <a:lin ang="10800000" scaled="0"/>
                </a:gradFill>
                <a:latin typeface="Times New Roman" panose="02020603050405020304" pitchFamily="18" charset="0"/>
                <a:ea typeface="+mn-ea"/>
                <a:cs typeface="Times New Roman" panose="02020603050405020304" pitchFamily="18" charset="0"/>
              </a:rPr>
              <a:t>-- the sentiment analysis based on the barrage texts of  nominated films at the 35th Golden Rooster </a:t>
            </a:r>
            <a:r>
              <a:rPr lang="en-US" altLang="zh-CN" sz="2200" dirty="0" smtClean="0">
                <a:gradFill>
                  <a:gsLst>
                    <a:gs pos="0">
                      <a:srgbClr val="1621FF"/>
                    </a:gs>
                    <a:gs pos="100000">
                      <a:srgbClr val="42FBFF"/>
                    </a:gs>
                  </a:gsLst>
                  <a:lin ang="10800000" scaled="0"/>
                </a:gradFill>
                <a:latin typeface="Times New Roman" panose="02020603050405020304" pitchFamily="18" charset="0"/>
                <a:ea typeface="+mn-ea"/>
                <a:cs typeface="Times New Roman" panose="02020603050405020304" pitchFamily="18" charset="0"/>
              </a:rPr>
              <a:t>Awards</a:t>
            </a:r>
            <a:endParaRPr lang="en-US" altLang="zh-CN" sz="4400" dirty="0">
              <a:gradFill>
                <a:gsLst>
                  <a:gs pos="0">
                    <a:srgbClr val="1621FF"/>
                  </a:gs>
                  <a:gs pos="100000">
                    <a:srgbClr val="42FBFF"/>
                  </a:gs>
                </a:gsLst>
                <a:lin ang="10800000" scaled="0"/>
              </a:gradFill>
              <a:effectLst/>
              <a:latin typeface="+mn-ea"/>
              <a:ea typeface="+mn-ea"/>
            </a:endParaRPr>
          </a:p>
        </p:txBody>
      </p:sp>
      <p:sp>
        <p:nvSpPr>
          <p:cNvPr id="5" name="副标题 15"/>
          <p:cNvSpPr>
            <a:spLocks noGrp="1"/>
          </p:cNvSpPr>
          <p:nvPr>
            <p:ph type="subTitle" idx="1"/>
          </p:nvPr>
        </p:nvSpPr>
        <p:spPr>
          <a:xfrm>
            <a:off x="1843643" y="3681350"/>
            <a:ext cx="8912432" cy="2885704"/>
          </a:xfrm>
        </p:spPr>
        <p:txBody>
          <a:bodyPr>
            <a:normAutofit fontScale="70000" lnSpcReduction="20000"/>
          </a:bodyPr>
          <a:lstStyle/>
          <a:p>
            <a:pPr algn="l"/>
            <a:r>
              <a:rPr lang="zh-CN" altLang="en-US" sz="2300" b="1" dirty="0" smtClean="0">
                <a:solidFill>
                  <a:schemeClr val="tx1">
                    <a:lumMod val="75000"/>
                    <a:lumOff val="25000"/>
                  </a:schemeClr>
                </a:solidFill>
                <a:latin typeface="+mn-ea"/>
                <a:sym typeface="+mn-ea"/>
              </a:rPr>
              <a:t>秦子麟 </a:t>
            </a:r>
            <a:r>
              <a:rPr lang="en-US" altLang="zh-CN" sz="2300" b="1" dirty="0" err="1"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Tszlun</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 Qin</a:t>
            </a:r>
            <a:r>
              <a:rPr lang="zh-CN" altLang="en-US" sz="2300" b="1" dirty="0">
                <a:solidFill>
                  <a:schemeClr val="tx1">
                    <a:lumMod val="75000"/>
                    <a:lumOff val="25000"/>
                  </a:schemeClr>
                </a:solidFill>
                <a:latin typeface="+mn-ea"/>
                <a:sym typeface="+mn-ea"/>
              </a:rPr>
              <a:t> </a:t>
            </a:r>
            <a:r>
              <a:rPr lang="zh-CN" altLang="en-US" sz="2300" b="1" dirty="0" smtClean="0">
                <a:solidFill>
                  <a:schemeClr val="tx1">
                    <a:lumMod val="75000"/>
                    <a:lumOff val="25000"/>
                  </a:schemeClr>
                </a:solidFill>
                <a:latin typeface="+mn-ea"/>
                <a:sym typeface="+mn-ea"/>
              </a:rPr>
              <a:t>      华南</a:t>
            </a:r>
            <a:r>
              <a:rPr lang="zh-CN" altLang="en-US" sz="2300" b="1" dirty="0">
                <a:solidFill>
                  <a:schemeClr val="tx1">
                    <a:lumMod val="75000"/>
                    <a:lumOff val="25000"/>
                  </a:schemeClr>
                </a:solidFill>
                <a:latin typeface="+mn-ea"/>
                <a:sym typeface="+mn-ea"/>
              </a:rPr>
              <a:t>师范大学</a:t>
            </a:r>
            <a:r>
              <a:rPr lang="zh-CN" altLang="en-US" sz="2300" b="1" dirty="0" smtClean="0">
                <a:solidFill>
                  <a:schemeClr val="tx1">
                    <a:lumMod val="75000"/>
                    <a:lumOff val="25000"/>
                  </a:schemeClr>
                </a:solidFill>
                <a:latin typeface="+mn-ea"/>
                <a:sym typeface="+mn-ea"/>
              </a:rPr>
              <a:t>附属中学 </a:t>
            </a:r>
            <a:r>
              <a:rPr lang="en-US" altLang="zh-CN" sz="2300" b="1" dirty="0" smtClean="0">
                <a:solidFill>
                  <a:schemeClr val="tx1">
                    <a:lumMod val="75000"/>
                    <a:lumOff val="25000"/>
                  </a:schemeClr>
                </a:solidFill>
                <a:latin typeface="+mn-ea"/>
                <a:sym typeface="+mn-ea"/>
              </a:rPr>
              <a:t>The </a:t>
            </a:r>
            <a:r>
              <a:rPr lang="en-US" altLang="zh-CN" sz="2300" b="1" dirty="0">
                <a:solidFill>
                  <a:schemeClr val="tx1">
                    <a:lumMod val="75000"/>
                    <a:lumOff val="25000"/>
                  </a:schemeClr>
                </a:solidFill>
                <a:latin typeface="Times New Roman" panose="02020603050405020304" pitchFamily="18" charset="0"/>
                <a:cs typeface="Times New Roman" panose="02020603050405020304" pitchFamily="18" charset="0"/>
                <a:sym typeface="+mn-ea"/>
              </a:rPr>
              <a:t>Affiliated High School of </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SCNU</a:t>
            </a:r>
          </a:p>
          <a:p>
            <a:pPr algn="l"/>
            <a:r>
              <a:rPr lang="zh-CN" altLang="en-US" sz="2300" b="1" dirty="0" smtClean="0">
                <a:solidFill>
                  <a:schemeClr val="tx1">
                    <a:lumMod val="75000"/>
                    <a:lumOff val="25000"/>
                  </a:schemeClr>
                </a:solidFill>
                <a:latin typeface="+mn-ea"/>
                <a:sym typeface="+mn-ea"/>
              </a:rPr>
              <a:t>陈</a:t>
            </a:r>
            <a:r>
              <a:rPr lang="zh-CN" altLang="en-US" sz="2300" b="1" dirty="0">
                <a:solidFill>
                  <a:schemeClr val="tx1">
                    <a:lumMod val="75000"/>
                    <a:lumOff val="25000"/>
                  </a:schemeClr>
                </a:solidFill>
                <a:latin typeface="+mn-ea"/>
                <a:sym typeface="+mn-ea"/>
              </a:rPr>
              <a:t>雨</a:t>
            </a:r>
            <a:r>
              <a:rPr lang="zh-CN" altLang="en-US" sz="2300" b="1" dirty="0" smtClean="0">
                <a:solidFill>
                  <a:schemeClr val="tx1">
                    <a:lumMod val="75000"/>
                    <a:lumOff val="25000"/>
                  </a:schemeClr>
                </a:solidFill>
                <a:latin typeface="+mn-ea"/>
                <a:sym typeface="+mn-ea"/>
              </a:rPr>
              <a:t>翔 </a:t>
            </a:r>
            <a:r>
              <a:rPr lang="en-US" altLang="zh-CN" sz="2300" b="1" dirty="0" err="1"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Yuxiang</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 Chen</a:t>
            </a:r>
            <a:r>
              <a:rPr lang="zh-CN" altLang="en-US" sz="2300" b="1" dirty="0">
                <a:solidFill>
                  <a:schemeClr val="tx1">
                    <a:lumMod val="75000"/>
                    <a:lumOff val="25000"/>
                  </a:schemeClr>
                </a:solidFill>
                <a:latin typeface="+mn-ea"/>
                <a:sym typeface="+mn-ea"/>
              </a:rPr>
              <a:t> </a:t>
            </a:r>
            <a:r>
              <a:rPr lang="zh-CN" altLang="en-US" sz="2300" b="1" dirty="0" smtClean="0">
                <a:solidFill>
                  <a:schemeClr val="tx1">
                    <a:lumMod val="75000"/>
                    <a:lumOff val="25000"/>
                  </a:schemeClr>
                </a:solidFill>
                <a:latin typeface="+mn-ea"/>
                <a:sym typeface="+mn-ea"/>
              </a:rPr>
              <a:t>   北京师范大学实验中学 </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The </a:t>
            </a:r>
            <a:r>
              <a:rPr lang="en-US" altLang="zh-CN" sz="2300" b="1" dirty="0">
                <a:solidFill>
                  <a:schemeClr val="tx1">
                    <a:lumMod val="75000"/>
                    <a:lumOff val="25000"/>
                  </a:schemeClr>
                </a:solidFill>
                <a:latin typeface="Times New Roman" panose="02020603050405020304" pitchFamily="18" charset="0"/>
                <a:cs typeface="Times New Roman" panose="02020603050405020304" pitchFamily="18" charset="0"/>
                <a:sym typeface="+mn-ea"/>
              </a:rPr>
              <a:t>Experimental High School Attached to BNU</a:t>
            </a:r>
          </a:p>
          <a:p>
            <a:pPr algn="l"/>
            <a:r>
              <a:rPr lang="zh-CN" altLang="en-US" sz="2300" b="1" dirty="0" smtClean="0">
                <a:solidFill>
                  <a:schemeClr val="tx1">
                    <a:lumMod val="75000"/>
                    <a:lumOff val="25000"/>
                  </a:schemeClr>
                </a:solidFill>
                <a:latin typeface="+mn-ea"/>
                <a:sym typeface="+mn-ea"/>
              </a:rPr>
              <a:t>王</a:t>
            </a:r>
            <a:r>
              <a:rPr lang="zh-CN" altLang="en-US" sz="2300" b="1" dirty="0">
                <a:solidFill>
                  <a:schemeClr val="tx1">
                    <a:lumMod val="75000"/>
                    <a:lumOff val="25000"/>
                  </a:schemeClr>
                </a:solidFill>
                <a:latin typeface="+mn-ea"/>
                <a:sym typeface="+mn-ea"/>
              </a:rPr>
              <a:t>一</a:t>
            </a:r>
            <a:r>
              <a:rPr lang="zh-CN" altLang="en-US" sz="2300" b="1" dirty="0" smtClean="0">
                <a:solidFill>
                  <a:schemeClr val="tx1">
                    <a:lumMod val="75000"/>
                    <a:lumOff val="25000"/>
                  </a:schemeClr>
                </a:solidFill>
                <a:latin typeface="+mn-ea"/>
                <a:sym typeface="+mn-ea"/>
              </a:rPr>
              <a:t>先 </a:t>
            </a:r>
            <a:r>
              <a:rPr lang="en-US" altLang="zh-CN" sz="2300" b="1" dirty="0" err="1"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Yixian</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 Wang</a:t>
            </a:r>
            <a:r>
              <a:rPr lang="zh-CN" altLang="en-US" sz="2300" b="1" dirty="0">
                <a:solidFill>
                  <a:schemeClr val="tx1">
                    <a:lumMod val="75000"/>
                    <a:lumOff val="25000"/>
                  </a:schemeClr>
                </a:solidFill>
                <a:latin typeface="+mn-ea"/>
                <a:sym typeface="+mn-ea"/>
              </a:rPr>
              <a:t> </a:t>
            </a:r>
            <a:r>
              <a:rPr lang="zh-CN" altLang="en-US" sz="2300" b="1" dirty="0" smtClean="0">
                <a:solidFill>
                  <a:schemeClr val="tx1">
                    <a:lumMod val="75000"/>
                    <a:lumOff val="25000"/>
                  </a:schemeClr>
                </a:solidFill>
                <a:latin typeface="+mn-ea"/>
                <a:sym typeface="+mn-ea"/>
              </a:rPr>
              <a:t>    苏州外国语学校 </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Suzhou </a:t>
            </a:r>
            <a:r>
              <a:rPr lang="en-US" altLang="zh-CN" sz="2300" b="1" dirty="0">
                <a:solidFill>
                  <a:schemeClr val="tx1">
                    <a:lumMod val="75000"/>
                    <a:lumOff val="25000"/>
                  </a:schemeClr>
                </a:solidFill>
                <a:latin typeface="Times New Roman" panose="02020603050405020304" pitchFamily="18" charset="0"/>
                <a:cs typeface="Times New Roman" panose="02020603050405020304" pitchFamily="18" charset="0"/>
                <a:sym typeface="+mn-ea"/>
              </a:rPr>
              <a:t>Foreign Language School</a:t>
            </a:r>
            <a:endPar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gn="l"/>
            <a:r>
              <a:rPr lang="zh-CN" altLang="en-US" sz="2300" b="1" dirty="0" smtClean="0">
                <a:solidFill>
                  <a:schemeClr val="tx1">
                    <a:lumMod val="75000"/>
                    <a:lumOff val="25000"/>
                  </a:schemeClr>
                </a:solidFill>
                <a:latin typeface="+mn-ea"/>
                <a:sym typeface="+mn-ea"/>
              </a:rPr>
              <a:t>罗轶致 </a:t>
            </a:r>
            <a:r>
              <a:rPr lang="en-US" altLang="zh-CN" sz="2300" b="1" dirty="0" err="1"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Yizhi</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 Luo</a:t>
            </a:r>
            <a:r>
              <a:rPr lang="zh-CN" altLang="en-US" sz="2300" b="1" dirty="0">
                <a:solidFill>
                  <a:schemeClr val="tx1">
                    <a:lumMod val="75000"/>
                    <a:lumOff val="25000"/>
                  </a:schemeClr>
                </a:solidFill>
                <a:latin typeface="+mn-ea"/>
                <a:sym typeface="+mn-ea"/>
              </a:rPr>
              <a:t> </a:t>
            </a:r>
            <a:r>
              <a:rPr lang="zh-CN" altLang="en-US" sz="2300" b="1" dirty="0" smtClean="0">
                <a:solidFill>
                  <a:schemeClr val="tx1">
                    <a:lumMod val="75000"/>
                    <a:lumOff val="25000"/>
                  </a:schemeClr>
                </a:solidFill>
                <a:latin typeface="+mn-ea"/>
                <a:sym typeface="+mn-ea"/>
              </a:rPr>
              <a:t>       武汉市</a:t>
            </a:r>
            <a:r>
              <a:rPr lang="zh-CN" altLang="en-US" sz="2300" b="1" dirty="0">
                <a:solidFill>
                  <a:schemeClr val="tx1">
                    <a:lumMod val="75000"/>
                    <a:lumOff val="25000"/>
                  </a:schemeClr>
                </a:solidFill>
                <a:latin typeface="+mn-ea"/>
                <a:sym typeface="+mn-ea"/>
              </a:rPr>
              <a:t>光谷实验</a:t>
            </a:r>
            <a:r>
              <a:rPr lang="zh-CN" altLang="en-US" sz="2300" b="1" dirty="0" smtClean="0">
                <a:solidFill>
                  <a:schemeClr val="tx1">
                    <a:lumMod val="75000"/>
                    <a:lumOff val="25000"/>
                  </a:schemeClr>
                </a:solidFill>
                <a:latin typeface="+mn-ea"/>
                <a:sym typeface="+mn-ea"/>
              </a:rPr>
              <a:t>中学</a:t>
            </a:r>
            <a:r>
              <a:rPr lang="en-US" altLang="zh-CN" sz="2300" b="1" dirty="0">
                <a:solidFill>
                  <a:schemeClr val="tx1">
                    <a:lumMod val="75000"/>
                    <a:lumOff val="25000"/>
                  </a:schemeClr>
                </a:solidFill>
                <a:latin typeface="+mn-ea"/>
                <a:sym typeface="+mn-ea"/>
              </a:rPr>
              <a:t> </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Wuhan </a:t>
            </a:r>
            <a:r>
              <a:rPr lang="en-US" altLang="zh-CN" sz="2300" b="1" dirty="0">
                <a:solidFill>
                  <a:schemeClr val="tx1">
                    <a:lumMod val="75000"/>
                    <a:lumOff val="25000"/>
                  </a:schemeClr>
                </a:solidFill>
                <a:latin typeface="Times New Roman" panose="02020603050405020304" pitchFamily="18" charset="0"/>
                <a:cs typeface="Times New Roman" panose="02020603050405020304" pitchFamily="18" charset="0"/>
                <a:sym typeface="+mn-ea"/>
              </a:rPr>
              <a:t>Optical Valley Experimental School</a:t>
            </a:r>
            <a:endPar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gn="l"/>
            <a:r>
              <a:rPr lang="zh-CN" altLang="en-US" sz="2300" b="1" dirty="0" smtClean="0">
                <a:solidFill>
                  <a:schemeClr val="tx1">
                    <a:lumMod val="75000"/>
                    <a:lumOff val="25000"/>
                  </a:schemeClr>
                </a:solidFill>
                <a:latin typeface="+mn-ea"/>
                <a:sym typeface="+mn-ea"/>
              </a:rPr>
              <a:t>黄</a:t>
            </a:r>
            <a:r>
              <a:rPr lang="zh-CN" altLang="en-US" sz="2300" b="1" dirty="0">
                <a:solidFill>
                  <a:schemeClr val="tx1">
                    <a:lumMod val="75000"/>
                    <a:lumOff val="25000"/>
                  </a:schemeClr>
                </a:solidFill>
                <a:latin typeface="+mn-ea"/>
                <a:sym typeface="+mn-ea"/>
              </a:rPr>
              <a:t>杰</a:t>
            </a:r>
            <a:r>
              <a:rPr lang="zh-CN" altLang="en-US" sz="2300" b="1" dirty="0" smtClean="0">
                <a:solidFill>
                  <a:schemeClr val="tx1">
                    <a:lumMod val="75000"/>
                    <a:lumOff val="25000"/>
                  </a:schemeClr>
                </a:solidFill>
                <a:latin typeface="+mn-ea"/>
                <a:sym typeface="+mn-ea"/>
              </a:rPr>
              <a:t>瑞 </a:t>
            </a:r>
            <a:r>
              <a:rPr lang="en-US" altLang="zh-CN" sz="2300" b="1" dirty="0" err="1"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Jierui</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 Huang</a:t>
            </a:r>
            <a:r>
              <a:rPr lang="zh-CN" altLang="en-US" sz="2300" b="1" dirty="0" smtClean="0">
                <a:solidFill>
                  <a:schemeClr val="tx1">
                    <a:lumMod val="75000"/>
                    <a:lumOff val="25000"/>
                  </a:schemeClr>
                </a:solidFill>
                <a:latin typeface="+mn-ea"/>
                <a:sym typeface="+mn-ea"/>
              </a:rPr>
              <a:t>     华南</a:t>
            </a:r>
            <a:r>
              <a:rPr lang="zh-CN" altLang="en-US" sz="2300" b="1" dirty="0">
                <a:solidFill>
                  <a:schemeClr val="tx1">
                    <a:lumMod val="75000"/>
                    <a:lumOff val="25000"/>
                  </a:schemeClr>
                </a:solidFill>
                <a:latin typeface="+mn-ea"/>
                <a:sym typeface="+mn-ea"/>
              </a:rPr>
              <a:t>师范大学</a:t>
            </a:r>
            <a:r>
              <a:rPr lang="zh-CN" altLang="en-US" sz="2300" b="1" dirty="0" smtClean="0">
                <a:solidFill>
                  <a:schemeClr val="tx1">
                    <a:lumMod val="75000"/>
                    <a:lumOff val="25000"/>
                  </a:schemeClr>
                </a:solidFill>
                <a:latin typeface="+mn-ea"/>
                <a:sym typeface="+mn-ea"/>
              </a:rPr>
              <a:t>附属中学 </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The </a:t>
            </a:r>
            <a:r>
              <a:rPr lang="en-US" altLang="zh-CN" sz="2300" b="1" dirty="0">
                <a:solidFill>
                  <a:schemeClr val="tx1">
                    <a:lumMod val="75000"/>
                    <a:lumOff val="25000"/>
                  </a:schemeClr>
                </a:solidFill>
                <a:latin typeface="Times New Roman" panose="02020603050405020304" pitchFamily="18" charset="0"/>
                <a:cs typeface="Times New Roman" panose="02020603050405020304" pitchFamily="18" charset="0"/>
                <a:sym typeface="+mn-ea"/>
              </a:rPr>
              <a:t>Affiliated High School of </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SCNU</a:t>
            </a:r>
            <a:endPar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gn="l"/>
            <a:r>
              <a:rPr lang="zh-CN" altLang="en-US" sz="2300" b="1" dirty="0" smtClean="0">
                <a:solidFill>
                  <a:schemeClr val="tx1">
                    <a:lumMod val="75000"/>
                    <a:lumOff val="25000"/>
                  </a:schemeClr>
                </a:solidFill>
                <a:latin typeface="+mn-ea"/>
              </a:rPr>
              <a:t>王</a:t>
            </a:r>
            <a:r>
              <a:rPr lang="zh-CN" altLang="en-US" sz="2300" b="1" dirty="0">
                <a:solidFill>
                  <a:schemeClr val="tx1">
                    <a:lumMod val="75000"/>
                    <a:lumOff val="25000"/>
                  </a:schemeClr>
                </a:solidFill>
                <a:latin typeface="+mn-ea"/>
              </a:rPr>
              <a:t>艺</a:t>
            </a:r>
            <a:r>
              <a:rPr lang="zh-CN" altLang="en-US" sz="2300" b="1" dirty="0" smtClean="0">
                <a:solidFill>
                  <a:schemeClr val="tx1">
                    <a:lumMod val="75000"/>
                    <a:lumOff val="25000"/>
                  </a:schemeClr>
                </a:solidFill>
                <a:latin typeface="+mn-ea"/>
              </a:rPr>
              <a:t>辰 </a:t>
            </a:r>
            <a:r>
              <a:rPr lang="en-US" altLang="zh-CN" sz="2300" b="1" dirty="0" err="1" smtClean="0">
                <a:solidFill>
                  <a:schemeClr val="tx1">
                    <a:lumMod val="75000"/>
                    <a:lumOff val="25000"/>
                  </a:schemeClr>
                </a:solidFill>
                <a:latin typeface="Times New Roman" panose="02020603050405020304" pitchFamily="18" charset="0"/>
                <a:cs typeface="Times New Roman" panose="02020603050405020304" pitchFamily="18" charset="0"/>
              </a:rPr>
              <a:t>Yichen</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rPr>
              <a:t> Wang</a:t>
            </a:r>
            <a:r>
              <a:rPr lang="zh-CN" altLang="en-US" sz="2300" b="1" dirty="0">
                <a:solidFill>
                  <a:schemeClr val="tx1">
                    <a:lumMod val="75000"/>
                    <a:lumOff val="25000"/>
                  </a:schemeClr>
                </a:solidFill>
                <a:latin typeface="+mn-ea"/>
              </a:rPr>
              <a:t> </a:t>
            </a:r>
            <a:r>
              <a:rPr lang="zh-CN" altLang="en-US" sz="2300" b="1" dirty="0" smtClean="0">
                <a:solidFill>
                  <a:schemeClr val="tx1">
                    <a:lumMod val="75000"/>
                    <a:lumOff val="25000"/>
                  </a:schemeClr>
                </a:solidFill>
                <a:latin typeface="+mn-ea"/>
              </a:rPr>
              <a:t>    北京师范大学昌平附属学校 </a:t>
            </a:r>
            <a:r>
              <a:rPr lang="en-US" altLang="zh-CN" sz="2300" b="1" dirty="0" err="1" smtClean="0">
                <a:solidFill>
                  <a:schemeClr val="tx1">
                    <a:lumMod val="75000"/>
                    <a:lumOff val="25000"/>
                  </a:schemeClr>
                </a:solidFill>
                <a:latin typeface="Times New Roman" panose="02020603050405020304" pitchFamily="18" charset="0"/>
                <a:cs typeface="Times New Roman" panose="02020603050405020304" pitchFamily="18" charset="0"/>
              </a:rPr>
              <a:t>Changping</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CN" sz="2300" b="1" dirty="0">
                <a:solidFill>
                  <a:schemeClr val="tx1">
                    <a:lumMod val="75000"/>
                    <a:lumOff val="25000"/>
                  </a:schemeClr>
                </a:solidFill>
                <a:latin typeface="Times New Roman" panose="02020603050405020304" pitchFamily="18" charset="0"/>
                <a:cs typeface="Times New Roman" panose="02020603050405020304" pitchFamily="18" charset="0"/>
              </a:rPr>
              <a:t>School Attached to BNU</a:t>
            </a:r>
          </a:p>
          <a:p>
            <a:pPr algn="l"/>
            <a:r>
              <a:rPr lang="zh-CN" altLang="en-US" sz="2300" b="1" dirty="0" smtClean="0">
                <a:solidFill>
                  <a:schemeClr val="tx1">
                    <a:lumMod val="75000"/>
                    <a:lumOff val="25000"/>
                  </a:schemeClr>
                </a:solidFill>
                <a:latin typeface="+mn-ea"/>
              </a:rPr>
              <a:t>宋</a:t>
            </a:r>
            <a:r>
              <a:rPr lang="zh-CN" altLang="en-US" sz="2300" b="1" dirty="0">
                <a:solidFill>
                  <a:schemeClr val="tx1">
                    <a:lumMod val="75000"/>
                    <a:lumOff val="25000"/>
                  </a:schemeClr>
                </a:solidFill>
                <a:latin typeface="+mn-ea"/>
              </a:rPr>
              <a:t>倍</a:t>
            </a:r>
            <a:r>
              <a:rPr lang="zh-CN" altLang="en-US" sz="2300" b="1" dirty="0" smtClean="0">
                <a:solidFill>
                  <a:schemeClr val="tx1">
                    <a:lumMod val="75000"/>
                    <a:lumOff val="25000"/>
                  </a:schemeClr>
                </a:solidFill>
                <a:latin typeface="+mn-ea"/>
              </a:rPr>
              <a:t>峤 </a:t>
            </a:r>
            <a:r>
              <a:rPr lang="en-US" altLang="zh-CN" sz="2300" b="1" dirty="0" err="1" smtClean="0">
                <a:solidFill>
                  <a:schemeClr val="tx1">
                    <a:lumMod val="75000"/>
                    <a:lumOff val="25000"/>
                  </a:schemeClr>
                </a:solidFill>
                <a:latin typeface="Times New Roman" panose="02020603050405020304" pitchFamily="18" charset="0"/>
                <a:cs typeface="Times New Roman" panose="02020603050405020304" pitchFamily="18" charset="0"/>
              </a:rPr>
              <a:t>Beiqiao</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rPr>
              <a:t> Song</a:t>
            </a:r>
            <a:r>
              <a:rPr lang="zh-CN" altLang="en-US" sz="2300" b="1" dirty="0">
                <a:solidFill>
                  <a:schemeClr val="tx1">
                    <a:lumMod val="75000"/>
                    <a:lumOff val="25000"/>
                  </a:schemeClr>
                </a:solidFill>
                <a:latin typeface="+mn-ea"/>
              </a:rPr>
              <a:t> </a:t>
            </a:r>
            <a:r>
              <a:rPr lang="zh-CN" altLang="en-US" sz="2300" b="1" dirty="0" smtClean="0">
                <a:solidFill>
                  <a:schemeClr val="tx1">
                    <a:lumMod val="75000"/>
                    <a:lumOff val="25000"/>
                  </a:schemeClr>
                </a:solidFill>
                <a:latin typeface="+mn-ea"/>
              </a:rPr>
              <a:t>    岱</a:t>
            </a:r>
            <a:r>
              <a:rPr lang="zh-CN" altLang="en-US" sz="2300" b="1" dirty="0">
                <a:solidFill>
                  <a:schemeClr val="tx1">
                    <a:lumMod val="75000"/>
                    <a:lumOff val="25000"/>
                  </a:schemeClr>
                </a:solidFill>
                <a:latin typeface="+mn-ea"/>
              </a:rPr>
              <a:t>山实验</a:t>
            </a:r>
            <a:r>
              <a:rPr lang="zh-CN" altLang="en-US" sz="2300" b="1" dirty="0" smtClean="0">
                <a:solidFill>
                  <a:schemeClr val="tx1">
                    <a:lumMod val="75000"/>
                    <a:lumOff val="25000"/>
                  </a:schemeClr>
                </a:solidFill>
                <a:latin typeface="+mn-ea"/>
              </a:rPr>
              <a:t>学校 </a:t>
            </a:r>
            <a:r>
              <a:rPr lang="en-US" altLang="zh-CN" sz="2300" b="1" dirty="0" err="1" smtClean="0">
                <a:solidFill>
                  <a:schemeClr val="tx1">
                    <a:lumMod val="75000"/>
                    <a:lumOff val="25000"/>
                  </a:schemeClr>
                </a:solidFill>
                <a:latin typeface="Times New Roman" panose="02020603050405020304" pitchFamily="18" charset="0"/>
                <a:cs typeface="Times New Roman" panose="02020603050405020304" pitchFamily="18" charset="0"/>
              </a:rPr>
              <a:t>Daishan</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CN" sz="2300" b="1" dirty="0">
                <a:solidFill>
                  <a:schemeClr val="tx1">
                    <a:lumMod val="75000"/>
                    <a:lumOff val="25000"/>
                  </a:schemeClr>
                </a:solidFill>
                <a:latin typeface="Times New Roman" panose="02020603050405020304" pitchFamily="18" charset="0"/>
                <a:cs typeface="Times New Roman" panose="02020603050405020304" pitchFamily="18" charset="0"/>
              </a:rPr>
              <a:t>Experimental School</a:t>
            </a:r>
            <a:endPar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gn="l"/>
            <a:r>
              <a:rPr lang="zh-CN" altLang="en-US" sz="2300" b="1" dirty="0" smtClean="0">
                <a:solidFill>
                  <a:schemeClr val="tx1">
                    <a:lumMod val="75000"/>
                    <a:lumOff val="25000"/>
                  </a:schemeClr>
                </a:solidFill>
                <a:latin typeface="+mn-ea"/>
              </a:rPr>
              <a:t>张钰梁 </a:t>
            </a:r>
            <a:r>
              <a:rPr lang="en-US" altLang="zh-CN" sz="2300" b="1" dirty="0" err="1" smtClean="0">
                <a:solidFill>
                  <a:schemeClr val="tx1">
                    <a:lumMod val="75000"/>
                    <a:lumOff val="25000"/>
                  </a:schemeClr>
                </a:solidFill>
                <a:latin typeface="Times New Roman" panose="02020603050405020304" pitchFamily="18" charset="0"/>
                <a:cs typeface="Times New Roman" panose="02020603050405020304" pitchFamily="18" charset="0"/>
              </a:rPr>
              <a:t>Yuliang</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rPr>
              <a:t> Zhang</a:t>
            </a:r>
            <a:r>
              <a:rPr lang="zh-CN" altLang="en-US" sz="2300" b="1" dirty="0">
                <a:solidFill>
                  <a:schemeClr val="tx1">
                    <a:lumMod val="75000"/>
                    <a:lumOff val="25000"/>
                  </a:schemeClr>
                </a:solidFill>
                <a:latin typeface="+mn-ea"/>
              </a:rPr>
              <a:t> </a:t>
            </a:r>
            <a:r>
              <a:rPr lang="zh-CN" altLang="en-US" sz="2300" b="1" dirty="0" smtClean="0">
                <a:solidFill>
                  <a:schemeClr val="tx1">
                    <a:lumMod val="75000"/>
                    <a:lumOff val="25000"/>
                  </a:schemeClr>
                </a:solidFill>
                <a:latin typeface="+mn-ea"/>
              </a:rPr>
              <a:t>   广州市</a:t>
            </a:r>
            <a:r>
              <a:rPr lang="zh-CN" altLang="en-US" sz="2300" b="1" dirty="0">
                <a:solidFill>
                  <a:schemeClr val="tx1">
                    <a:lumMod val="75000"/>
                    <a:lumOff val="25000"/>
                  </a:schemeClr>
                </a:solidFill>
                <a:latin typeface="+mn-ea"/>
              </a:rPr>
              <a:t>第八十六</a:t>
            </a:r>
            <a:r>
              <a:rPr lang="zh-CN" altLang="en-US" sz="2300" b="1" dirty="0" smtClean="0">
                <a:solidFill>
                  <a:schemeClr val="tx1">
                    <a:lumMod val="75000"/>
                    <a:lumOff val="25000"/>
                  </a:schemeClr>
                </a:solidFill>
                <a:latin typeface="+mn-ea"/>
              </a:rPr>
              <a:t>中学 </a:t>
            </a:r>
            <a:r>
              <a:rPr lang="en-US" altLang="zh-CN" sz="2300" b="1" dirty="0" smtClean="0">
                <a:solidFill>
                  <a:schemeClr val="tx1">
                    <a:lumMod val="75000"/>
                    <a:lumOff val="25000"/>
                  </a:schemeClr>
                </a:solidFill>
                <a:latin typeface="Times New Roman" panose="02020603050405020304" pitchFamily="18" charset="0"/>
                <a:cs typeface="Times New Roman" panose="02020603050405020304" pitchFamily="18" charset="0"/>
              </a:rPr>
              <a:t>Guangzhou </a:t>
            </a:r>
            <a:r>
              <a:rPr lang="en-US" altLang="zh-CN" sz="2300" b="1" dirty="0">
                <a:solidFill>
                  <a:schemeClr val="tx1">
                    <a:lumMod val="75000"/>
                    <a:lumOff val="25000"/>
                  </a:schemeClr>
                </a:solidFill>
                <a:latin typeface="Times New Roman" panose="02020603050405020304" pitchFamily="18" charset="0"/>
                <a:cs typeface="Times New Roman" panose="02020603050405020304" pitchFamily="18" charset="0"/>
              </a:rPr>
              <a:t>No. 86 Middle School</a:t>
            </a:r>
            <a:endParaRPr lang="zh-CN" altLang="en-US" sz="23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l"/>
            <a:r>
              <a:rPr lang="zh-CN" altLang="en-US" sz="2600" b="1" dirty="0" smtClean="0">
                <a:solidFill>
                  <a:schemeClr val="tx1">
                    <a:lumMod val="75000"/>
                    <a:lumOff val="25000"/>
                  </a:schemeClr>
                </a:solidFill>
                <a:latin typeface="+mn-ea"/>
                <a:cs typeface="Heiti SC Light" panose="02000000000000000000" charset="-122"/>
              </a:rPr>
              <a:t>指导教师 </a:t>
            </a:r>
            <a:r>
              <a:rPr lang="en-US" altLang="zh-CN" sz="2600" b="1" dirty="0" smtClean="0">
                <a:solidFill>
                  <a:schemeClr val="tx1">
                    <a:lumMod val="75000"/>
                    <a:lumOff val="25000"/>
                  </a:schemeClr>
                </a:solidFill>
                <a:latin typeface="Times New Roman" panose="02020603050405020304" pitchFamily="18" charset="0"/>
                <a:cs typeface="Times New Roman" panose="02020603050405020304" pitchFamily="18" charset="0"/>
              </a:rPr>
              <a:t>Supervisors</a:t>
            </a:r>
            <a:r>
              <a:rPr lang="zh-CN" altLang="en-US" sz="2600" b="1" dirty="0">
                <a:solidFill>
                  <a:schemeClr val="tx1">
                    <a:lumMod val="75000"/>
                    <a:lumOff val="25000"/>
                  </a:schemeClr>
                </a:solidFill>
                <a:latin typeface="+mn-ea"/>
                <a:cs typeface="Heiti SC Light" panose="02000000000000000000" charset="-122"/>
              </a:rPr>
              <a:t>：霍颖怡</a:t>
            </a:r>
            <a:r>
              <a:rPr lang="en-US" altLang="zh-CN" sz="2600" b="1" dirty="0" err="1">
                <a:solidFill>
                  <a:schemeClr val="tx1">
                    <a:lumMod val="75000"/>
                    <a:lumOff val="25000"/>
                  </a:schemeClr>
                </a:solidFill>
                <a:latin typeface="Times New Roman" panose="02020603050405020304" pitchFamily="18" charset="0"/>
                <a:cs typeface="Times New Roman" panose="02020603050405020304" pitchFamily="18" charset="0"/>
              </a:rPr>
              <a:t>Yingyi</a:t>
            </a:r>
            <a:r>
              <a:rPr lang="en-US" altLang="zh-CN" sz="26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CN" sz="2600" b="1" dirty="0" err="1">
                <a:solidFill>
                  <a:schemeClr val="tx1">
                    <a:lumMod val="75000"/>
                    <a:lumOff val="25000"/>
                  </a:schemeClr>
                </a:solidFill>
                <a:latin typeface="Times New Roman" panose="02020603050405020304" pitchFamily="18" charset="0"/>
                <a:cs typeface="Times New Roman" panose="02020603050405020304" pitchFamily="18" charset="0"/>
              </a:rPr>
              <a:t>Huo</a:t>
            </a:r>
            <a:r>
              <a:rPr lang="zh-CN" altLang="en-US" sz="2600" b="1" dirty="0">
                <a:solidFill>
                  <a:schemeClr val="tx1">
                    <a:lumMod val="75000"/>
                    <a:lumOff val="25000"/>
                  </a:schemeClr>
                </a:solidFill>
                <a:latin typeface="+mn-ea"/>
                <a:cs typeface="Heiti SC Light" panose="02000000000000000000" charset="-122"/>
              </a:rPr>
              <a:t>，黄秉刚</a:t>
            </a:r>
            <a:r>
              <a:rPr lang="en-US" altLang="zh-CN" sz="2600" b="1" dirty="0" err="1">
                <a:solidFill>
                  <a:schemeClr val="tx1">
                    <a:lumMod val="75000"/>
                    <a:lumOff val="25000"/>
                  </a:schemeClr>
                </a:solidFill>
                <a:latin typeface="Times New Roman" panose="02020603050405020304" pitchFamily="18" charset="0"/>
                <a:cs typeface="Times New Roman" panose="02020603050405020304" pitchFamily="18" charset="0"/>
              </a:rPr>
              <a:t>Binggang</a:t>
            </a:r>
            <a:r>
              <a:rPr lang="en-US" altLang="zh-CN" sz="26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CN" sz="2600" b="1" dirty="0" smtClean="0">
                <a:solidFill>
                  <a:schemeClr val="tx1">
                    <a:lumMod val="75000"/>
                    <a:lumOff val="25000"/>
                  </a:schemeClr>
                </a:solidFill>
                <a:latin typeface="Times New Roman" panose="02020603050405020304" pitchFamily="18" charset="0"/>
                <a:cs typeface="Times New Roman" panose="02020603050405020304" pitchFamily="18" charset="0"/>
              </a:rPr>
              <a:t>Huang</a:t>
            </a:r>
            <a:endParaRPr lang="zh-CN" altLang="en-US" sz="26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CN" altLang="en-US" sz="2200" b="1" dirty="0">
              <a:solidFill>
                <a:schemeClr val="tx1">
                  <a:lumMod val="75000"/>
                  <a:lumOff val="25000"/>
                </a:schemeClr>
              </a:solidFill>
              <a:latin typeface="+mn-ea"/>
              <a:cs typeface="Heiti SC Light" panose="02000000000000000000" charset="-122"/>
            </a:endParaRPr>
          </a:p>
        </p:txBody>
      </p:sp>
      <p:cxnSp>
        <p:nvCxnSpPr>
          <p:cNvPr id="6" name="直接连接符 5"/>
          <p:cNvCxnSpPr/>
          <p:nvPr/>
        </p:nvCxnSpPr>
        <p:spPr>
          <a:xfrm>
            <a:off x="463137" y="3506446"/>
            <a:ext cx="1124593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5">
                                            <p:txEl>
                                              <p:pRg st="8" end="8"/>
                                            </p:txEl>
                                          </p:spTgt>
                                        </p:tgtEl>
                                        <p:attrNameLst>
                                          <p:attrName>style.color</p:attrName>
                                        </p:attrNameLst>
                                      </p:cBhvr>
                                      <p:to>
                                        <a:schemeClr val="bg1"/>
                                      </p:to>
                                    </p:animClr>
                                    <p:animClr clrSpc="rgb" dir="cw">
                                      <p:cBhvr>
                                        <p:cTn id="7" dur="250" autoRev="1" fill="remove"/>
                                        <p:tgtEl>
                                          <p:spTgt spid="5">
                                            <p:txEl>
                                              <p:pRg st="8" end="8"/>
                                            </p:txEl>
                                          </p:spTgt>
                                        </p:tgtEl>
                                        <p:attrNameLst>
                                          <p:attrName>fillcolor</p:attrName>
                                        </p:attrNameLst>
                                      </p:cBhvr>
                                      <p:to>
                                        <a:schemeClr val="bg1"/>
                                      </p:to>
                                    </p:animClr>
                                    <p:set>
                                      <p:cBhvr>
                                        <p:cTn id="8" dur="250" autoRev="1" fill="remove"/>
                                        <p:tgtEl>
                                          <p:spTgt spid="5">
                                            <p:txEl>
                                              <p:pRg st="8" end="8"/>
                                            </p:txEl>
                                          </p:spTgt>
                                        </p:tgtEl>
                                        <p:attrNameLst>
                                          <p:attrName>fill.type</p:attrName>
                                        </p:attrNameLst>
                                      </p:cBhvr>
                                      <p:to>
                                        <p:strVal val="solid"/>
                                      </p:to>
                                    </p:set>
                                    <p:set>
                                      <p:cBhvr>
                                        <p:cTn id="9" dur="250" autoRev="1" fill="remove"/>
                                        <p:tgtEl>
                                          <p:spTgt spid="5">
                                            <p:txEl>
                                              <p:pRg st="8" end="8"/>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118671" y="2055637"/>
            <a:ext cx="9896673" cy="1061635"/>
          </a:xfrm>
          <a:prstGeom prst="rect">
            <a:avLst/>
          </a:prstGeom>
          <a:noFill/>
          <a:ln w="9525">
            <a:noFill/>
          </a:ln>
        </p:spPr>
        <p:txBody>
          <a:bodyPr wrap="square">
            <a:noAutofit/>
          </a:bodyPr>
          <a:lstStyle/>
          <a:p>
            <a:pPr marL="342900" indent="-342900">
              <a:buFont typeface="Arial" panose="020B0604020202020204" pitchFamily="34" charset="0"/>
              <a:buChar char="•"/>
            </a:pPr>
            <a:r>
              <a:rPr lang="zh-CN" altLang="en-US" sz="2800" b="1" dirty="0" smtClean="0">
                <a:solidFill>
                  <a:srgbClr val="000000"/>
                </a:solidFill>
                <a:latin typeface="+mn-ea"/>
              </a:rPr>
              <a:t>用 </a:t>
            </a:r>
            <a:r>
              <a:rPr lang="en-US" altLang="zh-CN" sz="2800" b="1" dirty="0" err="1" smtClean="0">
                <a:solidFill>
                  <a:srgbClr val="000000"/>
                </a:solidFill>
                <a:latin typeface="+mn-ea"/>
              </a:rPr>
              <a:t>SnowNLP</a:t>
            </a:r>
            <a:r>
              <a:rPr lang="en-US" altLang="zh-CN" sz="2800" b="1" dirty="0" smtClean="0">
                <a:solidFill>
                  <a:srgbClr val="000000"/>
                </a:solidFill>
                <a:latin typeface="+mn-ea"/>
              </a:rPr>
              <a:t> </a:t>
            </a:r>
            <a:r>
              <a:rPr lang="zh-CN" altLang="en-US" sz="2800" b="1" dirty="0" smtClean="0">
                <a:solidFill>
                  <a:srgbClr val="000000"/>
                </a:solidFill>
                <a:latin typeface="+mn-ea"/>
              </a:rPr>
              <a:t>给</a:t>
            </a:r>
            <a:r>
              <a:rPr lang="zh-CN" altLang="en-US" sz="2800" b="1" dirty="0">
                <a:solidFill>
                  <a:srgbClr val="000000"/>
                </a:solidFill>
                <a:latin typeface="+mn-ea"/>
              </a:rPr>
              <a:t>弹幕内容打</a:t>
            </a:r>
            <a:r>
              <a:rPr lang="zh-CN" altLang="en-US" sz="2800" b="1" dirty="0" smtClean="0">
                <a:solidFill>
                  <a:srgbClr val="000000"/>
                </a:solidFill>
                <a:latin typeface="+mn-ea"/>
              </a:rPr>
              <a:t>标</a:t>
            </a:r>
            <a:r>
              <a:rPr lang="zh-CN" altLang="en-US" sz="2800" b="1" dirty="0">
                <a:solidFill>
                  <a:srgbClr val="000000"/>
                </a:solidFill>
                <a:latin typeface="+mn-ea"/>
              </a:rPr>
              <a:t>：</a:t>
            </a:r>
            <a:r>
              <a:rPr lang="zh-CN" altLang="en-US" sz="2800" b="1" dirty="0" smtClean="0">
                <a:solidFill>
                  <a:srgbClr val="000000"/>
                </a:solidFill>
                <a:latin typeface="+mn-ea"/>
              </a:rPr>
              <a:t>积极</a:t>
            </a:r>
            <a:r>
              <a:rPr lang="zh-CN" altLang="en-US" sz="2800" b="1" dirty="0">
                <a:solidFill>
                  <a:srgbClr val="000000"/>
                </a:solidFill>
                <a:latin typeface="+mn-ea"/>
              </a:rPr>
              <a:t>、中性、</a:t>
            </a:r>
            <a:r>
              <a:rPr lang="zh-CN" altLang="en-US" sz="2800" b="1" dirty="0" smtClean="0">
                <a:solidFill>
                  <a:srgbClr val="000000"/>
                </a:solidFill>
                <a:latin typeface="+mn-ea"/>
              </a:rPr>
              <a:t>消极</a:t>
            </a:r>
            <a:endParaRPr lang="zh-CN" altLang="en-US" sz="2800" b="1" dirty="0">
              <a:solidFill>
                <a:srgbClr val="000000"/>
              </a:solidFill>
              <a:latin typeface="+mn-ea"/>
            </a:endParaRPr>
          </a:p>
          <a:p>
            <a:pPr marL="342900" indent="-342900">
              <a:buFont typeface="Arial" panose="020B0604020202020204" pitchFamily="34" charset="0"/>
              <a:buChar char="•"/>
            </a:pPr>
            <a:r>
              <a:rPr lang="zh-CN" altLang="en-US" sz="2800" b="1" dirty="0" smtClean="0">
                <a:solidFill>
                  <a:srgbClr val="000000"/>
                </a:solidFill>
                <a:latin typeface="+mn-ea"/>
              </a:rPr>
              <a:t>统计情感分布占</a:t>
            </a:r>
            <a:r>
              <a:rPr lang="zh-CN" altLang="en-US" sz="2800" b="1" dirty="0">
                <a:solidFill>
                  <a:srgbClr val="000000"/>
                </a:solidFill>
                <a:latin typeface="+mn-ea"/>
              </a:rPr>
              <a:t>比情况，绘制饼</a:t>
            </a:r>
            <a:r>
              <a:rPr lang="zh-CN" altLang="en-US" sz="2800" b="1" dirty="0" smtClean="0">
                <a:solidFill>
                  <a:srgbClr val="000000"/>
                </a:solidFill>
                <a:latin typeface="+mn-ea"/>
              </a:rPr>
              <a:t>图</a:t>
            </a:r>
            <a:endParaRPr lang="zh-CN" altLang="en-US" sz="2800" b="1" dirty="0">
              <a:solidFill>
                <a:srgbClr val="000000"/>
              </a:solidFill>
              <a:latin typeface="+mn-ea"/>
            </a:endParaRPr>
          </a:p>
        </p:txBody>
      </p:sp>
      <p:sp>
        <p:nvSpPr>
          <p:cNvPr id="7" name="文本框 2"/>
          <p:cNvSpPr txBox="1"/>
          <p:nvPr/>
        </p:nvSpPr>
        <p:spPr>
          <a:xfrm>
            <a:off x="664845" y="1517676"/>
            <a:ext cx="2688773" cy="615553"/>
          </a:xfrm>
          <a:prstGeom prst="rect">
            <a:avLst/>
          </a:prstGeom>
          <a:noFill/>
        </p:spPr>
        <p:txBody>
          <a:bodyPr wrap="square" rtlCol="0">
            <a:spAutoFit/>
          </a:bodyPr>
          <a:lstStyle/>
          <a:p>
            <a:r>
              <a:rPr lang="en-US" altLang="zh-CN" sz="3400" b="1" dirty="0">
                <a:solidFill>
                  <a:srgbClr val="0070C0"/>
                </a:solidFill>
              </a:rPr>
              <a:t>2</a:t>
            </a:r>
            <a:r>
              <a:rPr lang="en-US" altLang="zh-CN" sz="3400" b="1" dirty="0" smtClean="0">
                <a:solidFill>
                  <a:srgbClr val="0070C0"/>
                </a:solidFill>
              </a:rPr>
              <a:t>.</a:t>
            </a:r>
            <a:r>
              <a:rPr lang="zh-CN" altLang="en-US" sz="3400" b="1" dirty="0" smtClean="0">
                <a:solidFill>
                  <a:srgbClr val="0070C0"/>
                </a:solidFill>
              </a:rPr>
              <a:t>情感分析</a:t>
            </a:r>
            <a:endParaRPr lang="zh-CN" altLang="en-US" sz="3400" b="1" dirty="0">
              <a:solidFill>
                <a:srgbClr val="0070C0"/>
              </a:solidFill>
            </a:endParaRPr>
          </a:p>
        </p:txBody>
      </p:sp>
      <p:pic>
        <p:nvPicPr>
          <p:cNvPr id="2050" name="Picture 2" descr="C:\Users\user\AppData\Local\Temp\Rar$DI30.7278\情感分析（打标）.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9518" y="3044147"/>
            <a:ext cx="6067056" cy="19380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user\AppData\Local\Temp\Rar$DI34.9870\情感分析（饼图）.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45" y="5142510"/>
            <a:ext cx="11136403" cy="1341418"/>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p:nvPr/>
        </p:nvSpPr>
        <p:spPr>
          <a:xfrm>
            <a:off x="838199" y="816746"/>
            <a:ext cx="10516235" cy="782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solidFill>
                  <a:srgbClr val="1621FF"/>
                </a:solidFill>
                <a:latin typeface="+mn-ea"/>
                <a:ea typeface="+mn-ea"/>
              </a:rPr>
              <a:t>项目实现流程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0">
                                            <p:txEl>
                                              <p:pRg st="0" end="0"/>
                                            </p:txEl>
                                          </p:spTgt>
                                        </p:tgtEl>
                                        <p:attrNameLst>
                                          <p:attrName>style.visibility</p:attrName>
                                        </p:attrNameLst>
                                      </p:cBhvr>
                                      <p:to>
                                        <p:strVal val="visible"/>
                                      </p:to>
                                    </p:set>
                                    <p:animEffect transition="in" filter="wipe(down)">
                                      <p:cBhvr>
                                        <p:cTn id="14" dur="500"/>
                                        <p:tgtEl>
                                          <p:spTgt spid="10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wipe(down)">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0">
                                            <p:txEl>
                                              <p:pRg st="1" end="1"/>
                                            </p:txEl>
                                          </p:spTgt>
                                        </p:tgtEl>
                                        <p:attrNameLst>
                                          <p:attrName>style.visibility</p:attrName>
                                        </p:attrNameLst>
                                      </p:cBhvr>
                                      <p:to>
                                        <p:strVal val="visible"/>
                                      </p:to>
                                    </p:set>
                                    <p:animEffect transition="in" filter="wipe(down)">
                                      <p:cBhvr>
                                        <p:cTn id="24" dur="500"/>
                                        <p:tgtEl>
                                          <p:spTgt spid="100">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052"/>
                                        </p:tgtEl>
                                        <p:attrNameLst>
                                          <p:attrName>style.visibility</p:attrName>
                                        </p:attrNameLst>
                                      </p:cBhvr>
                                      <p:to>
                                        <p:strVal val="visible"/>
                                      </p:to>
                                    </p:set>
                                    <p:animEffect transition="in" filter="barn(inVertical)">
                                      <p:cBhvr>
                                        <p:cTn id="2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30547" y="2029872"/>
            <a:ext cx="10350500" cy="654857"/>
          </a:xfrm>
          <a:prstGeom prst="rect">
            <a:avLst/>
          </a:prstGeom>
          <a:noFill/>
          <a:ln w="9525">
            <a:noFill/>
          </a:ln>
        </p:spPr>
        <p:txBody>
          <a:bodyPr>
            <a:noAutofit/>
          </a:bodyPr>
          <a:lstStyle/>
          <a:p>
            <a:pPr marL="285750" indent="-285750">
              <a:buFont typeface="Arial" panose="020B0604020202020204" pitchFamily="34" charset="0"/>
              <a:buChar char="•"/>
            </a:pPr>
            <a:r>
              <a:rPr lang="zh-CN" altLang="en-US" sz="2800" b="1" dirty="0" smtClean="0">
                <a:solidFill>
                  <a:srgbClr val="000000"/>
                </a:solidFill>
                <a:latin typeface="+mn-ea"/>
                <a:cs typeface="Calibri" panose="020F0502020204030204" charset="0"/>
              </a:rPr>
              <a:t>用 </a:t>
            </a:r>
            <a:r>
              <a:rPr lang="en-US" altLang="zh-CN" sz="2800" b="1" dirty="0" err="1" smtClean="0">
                <a:solidFill>
                  <a:srgbClr val="000000"/>
                </a:solidFill>
                <a:latin typeface="+mn-ea"/>
                <a:cs typeface="Calibri" panose="020F0502020204030204" charset="0"/>
              </a:rPr>
              <a:t>jieba.lcut</a:t>
            </a:r>
            <a:r>
              <a:rPr lang="en-US" altLang="zh-CN" sz="2800" b="1" dirty="0" smtClean="0">
                <a:solidFill>
                  <a:srgbClr val="000000"/>
                </a:solidFill>
                <a:latin typeface="+mn-ea"/>
                <a:cs typeface="Calibri" panose="020F0502020204030204" charset="0"/>
              </a:rPr>
              <a:t>() </a:t>
            </a:r>
            <a:r>
              <a:rPr lang="zh-CN" altLang="en-US" sz="2800" b="1" dirty="0" smtClean="0">
                <a:solidFill>
                  <a:srgbClr val="000000"/>
                </a:solidFill>
                <a:latin typeface="+mn-ea"/>
                <a:cs typeface="Calibri" panose="020F0502020204030204" charset="0"/>
              </a:rPr>
              <a:t>分词</a:t>
            </a:r>
            <a:endParaRPr lang="en-US" altLang="zh-CN" sz="2800" b="1" dirty="0" smtClean="0">
              <a:solidFill>
                <a:srgbClr val="000000"/>
              </a:solidFill>
              <a:latin typeface="+mn-ea"/>
              <a:cs typeface="Calibri" panose="020F0502020204030204" charset="0"/>
            </a:endParaRPr>
          </a:p>
          <a:p>
            <a:pPr marL="285750" indent="-285750">
              <a:buFont typeface="Arial" panose="020B0604020202020204" pitchFamily="34" charset="0"/>
              <a:buChar char="•"/>
            </a:pPr>
            <a:r>
              <a:rPr lang="zh-CN" altLang="en-US" sz="2800" b="1" dirty="0" smtClean="0">
                <a:solidFill>
                  <a:srgbClr val="000000"/>
                </a:solidFill>
                <a:latin typeface="+mn-ea"/>
                <a:cs typeface="Calibri" panose="020F0502020204030204" charset="0"/>
              </a:rPr>
              <a:t>统计词频</a:t>
            </a:r>
            <a:endParaRPr lang="zh-CN" altLang="en-US" sz="2800" b="1" dirty="0">
              <a:solidFill>
                <a:srgbClr val="000000"/>
              </a:solidFill>
              <a:latin typeface="+mn-ea"/>
            </a:endParaRPr>
          </a:p>
        </p:txBody>
      </p:sp>
      <p:sp>
        <p:nvSpPr>
          <p:cNvPr id="7" name="文本框 2"/>
          <p:cNvSpPr txBox="1"/>
          <p:nvPr/>
        </p:nvSpPr>
        <p:spPr>
          <a:xfrm>
            <a:off x="664844" y="1426947"/>
            <a:ext cx="2688773" cy="615553"/>
          </a:xfrm>
          <a:prstGeom prst="rect">
            <a:avLst/>
          </a:prstGeom>
          <a:noFill/>
        </p:spPr>
        <p:txBody>
          <a:bodyPr wrap="square" rtlCol="0">
            <a:spAutoFit/>
          </a:bodyPr>
          <a:lstStyle/>
          <a:p>
            <a:r>
              <a:rPr lang="en-US" altLang="zh-CN" sz="3400" b="1" dirty="0">
                <a:solidFill>
                  <a:srgbClr val="0070C0"/>
                </a:solidFill>
              </a:rPr>
              <a:t>2</a:t>
            </a:r>
            <a:r>
              <a:rPr lang="en-US" altLang="zh-CN" sz="3400" b="1" dirty="0" smtClean="0">
                <a:solidFill>
                  <a:srgbClr val="0070C0"/>
                </a:solidFill>
              </a:rPr>
              <a:t>.</a:t>
            </a:r>
            <a:r>
              <a:rPr lang="zh-CN" altLang="en-US" sz="3400" b="1" dirty="0">
                <a:solidFill>
                  <a:srgbClr val="0070C0"/>
                </a:solidFill>
              </a:rPr>
              <a:t>情感分析</a:t>
            </a:r>
          </a:p>
        </p:txBody>
      </p:sp>
      <p:pic>
        <p:nvPicPr>
          <p:cNvPr id="2051" name="Picture 3" descr="D:\桌面\AI\2022AI探学营\自然语言处理\弹幕情感分析项目\ppt用的代码\情感分析（分词）.jpg情感分析（分词）"/>
          <p:cNvPicPr>
            <a:picLocks noChangeAspect="1" noChangeArrowheads="1"/>
          </p:cNvPicPr>
          <p:nvPr/>
        </p:nvPicPr>
        <p:blipFill>
          <a:blip r:embed="rId2"/>
          <a:srcRect/>
          <a:stretch>
            <a:fillRect/>
          </a:stretch>
        </p:blipFill>
        <p:spPr bwMode="auto">
          <a:xfrm>
            <a:off x="3959915" y="2880780"/>
            <a:ext cx="4271531" cy="4324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user\AppData\Local\Temp\Rar$DI36.8708\情感分析（词频统计）.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371" y="3420093"/>
            <a:ext cx="8790850" cy="3123211"/>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p:nvPr/>
        </p:nvSpPr>
        <p:spPr>
          <a:xfrm>
            <a:off x="838199" y="644627"/>
            <a:ext cx="10516235" cy="782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solidFill>
                  <a:srgbClr val="1621FF"/>
                </a:solidFill>
                <a:latin typeface="+mn-ea"/>
                <a:ea typeface="+mn-ea"/>
              </a:rPr>
              <a:t>项目实现流程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animEffect transition="in" filter="wipe(down)">
                                      <p:cBhvr>
                                        <p:cTn id="11" dur="500"/>
                                        <p:tgtEl>
                                          <p:spTgt spid="205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barn(inVertical)">
                                      <p:cBhvr>
                                        <p:cTn id="2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163776" y="2220763"/>
            <a:ext cx="9666515" cy="774065"/>
          </a:xfrm>
          <a:prstGeom prst="rect">
            <a:avLst/>
          </a:prstGeom>
          <a:noFill/>
          <a:ln w="9525">
            <a:noFill/>
          </a:ln>
        </p:spPr>
        <p:txBody>
          <a:bodyPr wrap="square">
            <a:noAutofit/>
          </a:bodyPr>
          <a:lstStyle/>
          <a:p>
            <a:pPr marL="342900" indent="-342900">
              <a:buFont typeface="Arial" panose="020B0604020202020204" pitchFamily="34" charset="0"/>
              <a:buChar char="•"/>
            </a:pPr>
            <a:r>
              <a:rPr lang="zh-CN" altLang="en-US" sz="2800" b="1" dirty="0" smtClean="0">
                <a:solidFill>
                  <a:srgbClr val="000000"/>
                </a:solidFill>
                <a:latin typeface="+mn-ea"/>
              </a:rPr>
              <a:t>用 </a:t>
            </a:r>
            <a:r>
              <a:rPr lang="en-US" altLang="zh-CN" sz="2800" b="1" dirty="0" err="1" smtClean="0">
                <a:solidFill>
                  <a:srgbClr val="000000"/>
                </a:solidFill>
                <a:latin typeface="+mn-ea"/>
              </a:rPr>
              <a:t>WordCloud</a:t>
            </a:r>
            <a:r>
              <a:rPr lang="en-US" altLang="zh-CN" sz="2800" b="1" dirty="0" smtClean="0">
                <a:solidFill>
                  <a:srgbClr val="000000"/>
                </a:solidFill>
                <a:latin typeface="+mn-ea"/>
              </a:rPr>
              <a:t> </a:t>
            </a:r>
            <a:r>
              <a:rPr lang="zh-CN" altLang="en-US" sz="2800" b="1" dirty="0" smtClean="0">
                <a:solidFill>
                  <a:srgbClr val="000000"/>
                </a:solidFill>
                <a:latin typeface="+mn-ea"/>
              </a:rPr>
              <a:t>绘制</a:t>
            </a:r>
            <a:r>
              <a:rPr lang="zh-CN" altLang="en-US" sz="2800" b="1" dirty="0">
                <a:solidFill>
                  <a:srgbClr val="000000"/>
                </a:solidFill>
                <a:latin typeface="+mn-ea"/>
              </a:rPr>
              <a:t>词</a:t>
            </a:r>
            <a:r>
              <a:rPr lang="zh-CN" altLang="en-US" sz="2800" b="1" dirty="0" smtClean="0">
                <a:solidFill>
                  <a:srgbClr val="000000"/>
                </a:solidFill>
                <a:latin typeface="+mn-ea"/>
              </a:rPr>
              <a:t>云图</a:t>
            </a:r>
            <a:endParaRPr lang="zh-CN" altLang="en-US" sz="2800" b="1" dirty="0">
              <a:solidFill>
                <a:srgbClr val="000000"/>
              </a:solidFill>
              <a:latin typeface="+mn-ea"/>
            </a:endParaRPr>
          </a:p>
        </p:txBody>
      </p:sp>
      <p:sp>
        <p:nvSpPr>
          <p:cNvPr id="7" name="文本框 2"/>
          <p:cNvSpPr txBox="1"/>
          <p:nvPr/>
        </p:nvSpPr>
        <p:spPr>
          <a:xfrm>
            <a:off x="664845" y="1605210"/>
            <a:ext cx="2688773" cy="615553"/>
          </a:xfrm>
          <a:prstGeom prst="rect">
            <a:avLst/>
          </a:prstGeom>
          <a:noFill/>
        </p:spPr>
        <p:txBody>
          <a:bodyPr wrap="square" rtlCol="0">
            <a:spAutoFit/>
          </a:bodyPr>
          <a:lstStyle/>
          <a:p>
            <a:r>
              <a:rPr lang="en-US" altLang="zh-CN" sz="3400" b="1" dirty="0">
                <a:solidFill>
                  <a:srgbClr val="0070C0"/>
                </a:solidFill>
              </a:rPr>
              <a:t>2</a:t>
            </a:r>
            <a:r>
              <a:rPr lang="en-US" altLang="zh-CN" sz="3400" b="1" dirty="0" smtClean="0">
                <a:solidFill>
                  <a:srgbClr val="0070C0"/>
                </a:solidFill>
              </a:rPr>
              <a:t>.</a:t>
            </a:r>
            <a:r>
              <a:rPr lang="zh-CN" altLang="en-US" sz="3400" b="1" dirty="0">
                <a:solidFill>
                  <a:srgbClr val="0070C0"/>
                </a:solidFill>
              </a:rPr>
              <a:t>情感分析</a:t>
            </a:r>
          </a:p>
        </p:txBody>
      </p:sp>
      <p:sp>
        <p:nvSpPr>
          <p:cNvPr id="12" name="文本框 2"/>
          <p:cNvSpPr txBox="1"/>
          <p:nvPr/>
        </p:nvSpPr>
        <p:spPr>
          <a:xfrm>
            <a:off x="664843" y="4845548"/>
            <a:ext cx="2688773" cy="615553"/>
          </a:xfrm>
          <a:prstGeom prst="rect">
            <a:avLst/>
          </a:prstGeom>
          <a:noFill/>
        </p:spPr>
        <p:txBody>
          <a:bodyPr wrap="square" rtlCol="0">
            <a:spAutoFit/>
          </a:bodyPr>
          <a:lstStyle/>
          <a:p>
            <a:r>
              <a:rPr lang="en-US" altLang="zh-CN" sz="3400" b="1" dirty="0">
                <a:solidFill>
                  <a:srgbClr val="0070C0"/>
                </a:solidFill>
              </a:rPr>
              <a:t>3</a:t>
            </a:r>
            <a:r>
              <a:rPr lang="en-US" altLang="zh-CN" sz="3400" b="1" dirty="0" smtClean="0">
                <a:solidFill>
                  <a:srgbClr val="0070C0"/>
                </a:solidFill>
              </a:rPr>
              <a:t>.</a:t>
            </a:r>
            <a:r>
              <a:rPr lang="zh-CN" altLang="en-US" sz="3400" b="1" dirty="0" smtClean="0">
                <a:solidFill>
                  <a:srgbClr val="0070C0"/>
                </a:solidFill>
              </a:rPr>
              <a:t>文字结论</a:t>
            </a:r>
            <a:endParaRPr lang="zh-CN" altLang="en-US" sz="3400" b="1" dirty="0">
              <a:solidFill>
                <a:srgbClr val="0070C0"/>
              </a:solidFill>
            </a:endParaRPr>
          </a:p>
        </p:txBody>
      </p:sp>
      <p:sp>
        <p:nvSpPr>
          <p:cNvPr id="13" name="文本框 99"/>
          <p:cNvSpPr txBox="1"/>
          <p:nvPr/>
        </p:nvSpPr>
        <p:spPr>
          <a:xfrm>
            <a:off x="1163777" y="5461101"/>
            <a:ext cx="9666515" cy="1177205"/>
          </a:xfrm>
          <a:prstGeom prst="rect">
            <a:avLst/>
          </a:prstGeom>
          <a:noFill/>
          <a:ln w="9525">
            <a:noFill/>
          </a:ln>
        </p:spPr>
        <p:txBody>
          <a:bodyPr wrap="square">
            <a:noAutofit/>
          </a:bodyPr>
          <a:lstStyle/>
          <a:p>
            <a:pPr marL="342900" indent="-342900">
              <a:buFont typeface="Arial" panose="020B0604020202020204" pitchFamily="34" charset="0"/>
              <a:buChar char="•"/>
            </a:pPr>
            <a:r>
              <a:rPr lang="zh-CN" altLang="en-US" sz="2800" b="1" dirty="0">
                <a:solidFill>
                  <a:srgbClr val="000000"/>
                </a:solidFill>
                <a:latin typeface="+mn-ea"/>
              </a:rPr>
              <a:t>基于</a:t>
            </a:r>
            <a:r>
              <a:rPr lang="en-US" altLang="zh-CN" sz="2800" b="1" dirty="0">
                <a:solidFill>
                  <a:srgbClr val="000000"/>
                </a:solidFill>
                <a:latin typeface="+mn-ea"/>
              </a:rPr>
              <a:t>6</a:t>
            </a:r>
            <a:r>
              <a:rPr lang="zh-CN" altLang="en-US" sz="2800" b="1" dirty="0">
                <a:solidFill>
                  <a:srgbClr val="000000"/>
                </a:solidFill>
                <a:latin typeface="+mn-ea"/>
              </a:rPr>
              <a:t>部提名获奖电影的弹幕情感分析，结合专家评审结果及市场票房情况，提出分析结论。</a:t>
            </a:r>
          </a:p>
        </p:txBody>
      </p:sp>
      <p:pic>
        <p:nvPicPr>
          <p:cNvPr id="4098" name="Picture 2" descr="C:\Users\user\AppData\Local\Temp\Rar$DI40.7539\情感分析（词云图）.jpg"/>
          <p:cNvPicPr>
            <a:picLocks noChangeAspect="1" noChangeArrowheads="1"/>
          </p:cNvPicPr>
          <p:nvPr/>
        </p:nvPicPr>
        <p:blipFill>
          <a:blip r:embed="rId2">
            <a:extLst>
              <a:ext uri="{28A0092B-C50C-407E-A947-70E740481C1C}">
                <a14:useLocalDpi xmlns:a14="http://schemas.microsoft.com/office/drawing/2010/main" val="0"/>
              </a:ext>
            </a:extLst>
          </a:blip>
          <a:srcRect l="117" b="1016"/>
          <a:stretch>
            <a:fillRect/>
          </a:stretch>
        </p:blipFill>
        <p:spPr bwMode="auto">
          <a:xfrm>
            <a:off x="664843" y="2822253"/>
            <a:ext cx="11175365" cy="1878965"/>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txBox="1"/>
          <p:nvPr/>
        </p:nvSpPr>
        <p:spPr>
          <a:xfrm>
            <a:off x="838199" y="816746"/>
            <a:ext cx="10516235" cy="782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solidFill>
                  <a:srgbClr val="1621FF"/>
                </a:solidFill>
                <a:latin typeface="+mn-ea"/>
                <a:ea typeface="+mn-ea"/>
              </a:rPr>
              <a:t>项目实现流程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barn(inVertical)">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4582" y="529008"/>
            <a:ext cx="10515600" cy="788163"/>
          </a:xfrm>
        </p:spPr>
        <p:txBody>
          <a:bodyPr>
            <a:normAutofit/>
          </a:bodyPr>
          <a:lstStyle/>
          <a:p>
            <a:pPr algn="ctr"/>
            <a:r>
              <a:rPr lang="zh-CN" altLang="en-US" sz="4000" b="1" dirty="0">
                <a:solidFill>
                  <a:srgbClr val="1621FF"/>
                </a:solidFill>
                <a:latin typeface="+mn-ea"/>
                <a:ea typeface="+mn-ea"/>
              </a:rPr>
              <a:t>主要结论和效果</a:t>
            </a:r>
          </a:p>
        </p:txBody>
      </p:sp>
      <p:sp>
        <p:nvSpPr>
          <p:cNvPr id="100" name="文本框 99"/>
          <p:cNvSpPr txBox="1"/>
          <p:nvPr/>
        </p:nvSpPr>
        <p:spPr>
          <a:xfrm>
            <a:off x="786455" y="3889542"/>
            <a:ext cx="2016120" cy="369332"/>
          </a:xfrm>
          <a:prstGeom prst="rect">
            <a:avLst/>
          </a:prstGeom>
          <a:noFill/>
          <a:ln w="9525">
            <a:noFill/>
          </a:ln>
        </p:spPr>
        <p:txBody>
          <a:bodyPr wrap="square">
            <a:spAutoFit/>
          </a:bodyPr>
          <a:lstStyle/>
          <a:p>
            <a:pPr indent="0" algn="l"/>
            <a:r>
              <a:rPr lang="zh-CN" dirty="0" smtClean="0">
                <a:solidFill>
                  <a:srgbClr val="000000"/>
                </a:solidFill>
                <a:latin typeface="+mn-ea"/>
              </a:rPr>
              <a:t>《长津湖》</a:t>
            </a:r>
            <a:r>
              <a:rPr lang="zh-CN" altLang="en-US" dirty="0" smtClean="0">
                <a:solidFill>
                  <a:srgbClr val="000000"/>
                </a:solidFill>
                <a:latin typeface="+mn-ea"/>
              </a:rPr>
              <a:t>饼图</a:t>
            </a:r>
            <a:endParaRPr lang="zh-CN" altLang="en-US" dirty="0">
              <a:solidFill>
                <a:srgbClr val="000000"/>
              </a:solidFill>
              <a:latin typeface="+mn-ea"/>
            </a:endParaRPr>
          </a:p>
        </p:txBody>
      </p:sp>
      <p:sp>
        <p:nvSpPr>
          <p:cNvPr id="6" name="文本框 5"/>
          <p:cNvSpPr txBox="1"/>
          <p:nvPr/>
        </p:nvSpPr>
        <p:spPr>
          <a:xfrm>
            <a:off x="3496531" y="3887805"/>
            <a:ext cx="2610462" cy="369332"/>
          </a:xfrm>
          <a:prstGeom prst="rect">
            <a:avLst/>
          </a:prstGeom>
          <a:noFill/>
        </p:spPr>
        <p:txBody>
          <a:bodyPr wrap="square" rtlCol="0" anchor="t">
            <a:spAutoFit/>
          </a:bodyPr>
          <a:lstStyle/>
          <a:p>
            <a:pPr indent="0"/>
            <a:r>
              <a:rPr lang="zh-CN" dirty="0" smtClean="0">
                <a:solidFill>
                  <a:srgbClr val="000000"/>
                </a:solidFill>
                <a:latin typeface="+mn-ea"/>
                <a:sym typeface="+mn-ea"/>
              </a:rPr>
              <a:t>《</a:t>
            </a:r>
            <a:r>
              <a:rPr lang="zh-CN" altLang="en-US" dirty="0" smtClean="0">
                <a:solidFill>
                  <a:srgbClr val="000000"/>
                </a:solidFill>
                <a:latin typeface="+mn-ea"/>
                <a:sym typeface="+mn-ea"/>
              </a:rPr>
              <a:t>奇迹</a:t>
            </a:r>
            <a:r>
              <a:rPr lang="en-US" altLang="zh-CN" dirty="0" smtClean="0">
                <a:solidFill>
                  <a:srgbClr val="000000"/>
                </a:solidFill>
                <a:latin typeface="+mn-ea"/>
                <a:ea typeface="宋体" panose="02010600030101010101" pitchFamily="2" charset="-122"/>
                <a:sym typeface="+mn-ea"/>
              </a:rPr>
              <a:t>·</a:t>
            </a:r>
            <a:r>
              <a:rPr lang="zh-CN" altLang="en-US" dirty="0" smtClean="0">
                <a:solidFill>
                  <a:srgbClr val="000000"/>
                </a:solidFill>
                <a:latin typeface="+mn-ea"/>
                <a:ea typeface="宋体" panose="02010600030101010101" pitchFamily="2" charset="-122"/>
                <a:sym typeface="+mn-ea"/>
              </a:rPr>
              <a:t>笨小孩</a:t>
            </a:r>
            <a:r>
              <a:rPr lang="zh-CN" dirty="0" smtClean="0">
                <a:solidFill>
                  <a:srgbClr val="000000"/>
                </a:solidFill>
                <a:latin typeface="+mn-ea"/>
                <a:sym typeface="+mn-ea"/>
              </a:rPr>
              <a:t>》</a:t>
            </a:r>
            <a:r>
              <a:rPr lang="zh-CN" altLang="en-US" dirty="0" smtClean="0">
                <a:solidFill>
                  <a:srgbClr val="000000"/>
                </a:solidFill>
                <a:latin typeface="+mn-ea"/>
                <a:sym typeface="+mn-ea"/>
              </a:rPr>
              <a:t>饼图</a:t>
            </a:r>
            <a:endParaRPr lang="zh-CN" altLang="en-US" dirty="0">
              <a:solidFill>
                <a:srgbClr val="000000"/>
              </a:solidFill>
              <a:latin typeface="+mn-ea"/>
              <a:sym typeface="+mn-ea"/>
            </a:endParaRPr>
          </a:p>
        </p:txBody>
      </p:sp>
      <p:sp>
        <p:nvSpPr>
          <p:cNvPr id="7" name="文本框 6"/>
          <p:cNvSpPr txBox="1"/>
          <p:nvPr/>
        </p:nvSpPr>
        <p:spPr>
          <a:xfrm>
            <a:off x="6985745" y="1467866"/>
            <a:ext cx="4669704" cy="1445260"/>
          </a:xfrm>
          <a:prstGeom prst="rect">
            <a:avLst/>
          </a:prstGeom>
          <a:noFill/>
          <a:ln>
            <a:solidFill>
              <a:schemeClr val="tx1"/>
            </a:solidFill>
            <a:prstDash val="sysDot"/>
          </a:ln>
        </p:spPr>
        <p:txBody>
          <a:bodyPr wrap="square" rtlCol="0">
            <a:spAutoFit/>
          </a:bodyPr>
          <a:lstStyle/>
          <a:p>
            <a:r>
              <a:rPr lang="zh-CN" altLang="en-US" sz="2200" b="1" dirty="0" smtClean="0">
                <a:latin typeface="+mn-ea"/>
              </a:rPr>
              <a:t>结论</a:t>
            </a:r>
            <a:r>
              <a:rPr lang="en-US" altLang="zh-CN" sz="2200" b="1" dirty="0" smtClean="0">
                <a:latin typeface="+mn-ea"/>
              </a:rPr>
              <a:t>1</a:t>
            </a:r>
            <a:r>
              <a:rPr lang="zh-CN" altLang="en-US" sz="2200" b="1" dirty="0" smtClean="0">
                <a:latin typeface="+mn-ea"/>
              </a:rPr>
              <a:t>：</a:t>
            </a:r>
            <a:r>
              <a:rPr lang="zh-CN" altLang="en-US" sz="2200" dirty="0" smtClean="0">
                <a:latin typeface="+mn-ea"/>
              </a:rPr>
              <a:t>弹幕情感分布占比图主要呈现</a:t>
            </a:r>
            <a:r>
              <a:rPr lang="zh-CN" altLang="en-US" sz="2200" b="1" dirty="0" smtClean="0">
                <a:solidFill>
                  <a:srgbClr val="FF0000"/>
                </a:solidFill>
                <a:latin typeface="+mn-ea"/>
              </a:rPr>
              <a:t>积极</a:t>
            </a:r>
            <a:r>
              <a:rPr lang="zh-CN" altLang="en-US" sz="2200" dirty="0">
                <a:latin typeface="+mn-ea"/>
              </a:rPr>
              <a:t>的</a:t>
            </a:r>
            <a:r>
              <a:rPr lang="zh-CN" altLang="en-US" sz="2200" b="1" dirty="0">
                <a:solidFill>
                  <a:srgbClr val="FF0000"/>
                </a:solidFill>
                <a:latin typeface="+mn-ea"/>
              </a:rPr>
              <a:t>舆论</a:t>
            </a:r>
            <a:r>
              <a:rPr lang="zh-CN" altLang="en-US" sz="2200" b="1" dirty="0" smtClean="0">
                <a:solidFill>
                  <a:srgbClr val="FF0000"/>
                </a:solidFill>
                <a:latin typeface="+mn-ea"/>
              </a:rPr>
              <a:t>导向</a:t>
            </a:r>
            <a:r>
              <a:rPr lang="zh-CN" altLang="en-US" sz="2200" dirty="0" smtClean="0">
                <a:latin typeface="+mn-ea"/>
              </a:rPr>
              <a:t>，观众</a:t>
            </a:r>
            <a:r>
              <a:rPr lang="zh-CN" altLang="en-US" sz="2200" b="1" dirty="0" smtClean="0">
                <a:solidFill>
                  <a:srgbClr val="FF0000"/>
                </a:solidFill>
                <a:latin typeface="+mn-ea"/>
              </a:rPr>
              <a:t>认可度高</a:t>
            </a:r>
            <a:r>
              <a:rPr lang="zh-CN" altLang="en-US" sz="2200" dirty="0" smtClean="0">
                <a:latin typeface="+mn-ea"/>
              </a:rPr>
              <a:t>，</a:t>
            </a:r>
            <a:endParaRPr lang="en-US" altLang="zh-CN" sz="2200" dirty="0" smtClean="0">
              <a:latin typeface="+mn-ea"/>
            </a:endParaRPr>
          </a:p>
          <a:p>
            <a:r>
              <a:rPr lang="zh-CN" altLang="en-US" sz="2200" dirty="0" smtClean="0">
                <a:latin typeface="+mn-ea"/>
              </a:rPr>
              <a:t>钟情</a:t>
            </a:r>
            <a:r>
              <a:rPr lang="zh-CN" altLang="en-US" sz="2200" dirty="0">
                <a:latin typeface="+mn-ea"/>
              </a:rPr>
              <a:t>于</a:t>
            </a:r>
            <a:r>
              <a:rPr lang="zh-CN" altLang="en-US" sz="2200" b="1" dirty="0">
                <a:solidFill>
                  <a:srgbClr val="FF0000"/>
                </a:solidFill>
                <a:latin typeface="+mn-ea"/>
              </a:rPr>
              <a:t>英雄</a:t>
            </a:r>
            <a:r>
              <a:rPr lang="zh-CN" altLang="en-US" sz="2200" dirty="0">
                <a:latin typeface="+mn-ea"/>
              </a:rPr>
              <a:t>、</a:t>
            </a:r>
            <a:r>
              <a:rPr lang="zh-CN" altLang="en-US" sz="2200" b="1" dirty="0">
                <a:solidFill>
                  <a:srgbClr val="FF0000"/>
                </a:solidFill>
                <a:latin typeface="+mn-ea"/>
              </a:rPr>
              <a:t>军人</a:t>
            </a:r>
            <a:r>
              <a:rPr lang="zh-CN" altLang="en-US" sz="2200" dirty="0" smtClean="0">
                <a:latin typeface="+mn-ea"/>
              </a:rPr>
              <a:t>、真实</a:t>
            </a:r>
            <a:r>
              <a:rPr lang="zh-CN" altLang="en-US" sz="2200" dirty="0">
                <a:latin typeface="+mn-ea"/>
              </a:rPr>
              <a:t>鲜活</a:t>
            </a:r>
            <a:r>
              <a:rPr lang="zh-CN" altLang="en-US" sz="2200" dirty="0" smtClean="0">
                <a:latin typeface="+mn-ea"/>
              </a:rPr>
              <a:t>的</a:t>
            </a:r>
            <a:endParaRPr lang="en-US" altLang="zh-CN" sz="2200" dirty="0" smtClean="0">
              <a:latin typeface="+mn-ea"/>
            </a:endParaRPr>
          </a:p>
          <a:p>
            <a:r>
              <a:rPr lang="zh-CN" altLang="en-US" sz="2200" b="1" dirty="0" smtClean="0">
                <a:solidFill>
                  <a:srgbClr val="FF0000"/>
                </a:solidFill>
                <a:latin typeface="+mn-ea"/>
              </a:rPr>
              <a:t>老百姓</a:t>
            </a:r>
            <a:r>
              <a:rPr lang="zh-CN" altLang="en-US" sz="2200" dirty="0">
                <a:latin typeface="+mn-ea"/>
              </a:rPr>
              <a:t>等舆论形象</a:t>
            </a:r>
            <a:r>
              <a:rPr lang="zh-CN" altLang="en-US" sz="2200" dirty="0" smtClean="0">
                <a:latin typeface="+mn-ea"/>
              </a:rPr>
              <a:t>。</a:t>
            </a:r>
            <a:endParaRPr lang="zh-CN" altLang="en-US" sz="2200" dirty="0">
              <a:latin typeface="+mn-ea"/>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46" y="1422702"/>
            <a:ext cx="2776139" cy="2466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190" y="1282892"/>
            <a:ext cx="2755922" cy="2604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本框 6"/>
          <p:cNvSpPr txBox="1"/>
          <p:nvPr/>
        </p:nvSpPr>
        <p:spPr>
          <a:xfrm>
            <a:off x="6985745" y="2997684"/>
            <a:ext cx="4657828" cy="1783715"/>
          </a:xfrm>
          <a:prstGeom prst="rect">
            <a:avLst/>
          </a:prstGeom>
          <a:noFill/>
          <a:ln>
            <a:solidFill>
              <a:schemeClr val="tx1"/>
            </a:solidFill>
            <a:prstDash val="sysDash"/>
          </a:ln>
        </p:spPr>
        <p:txBody>
          <a:bodyPr wrap="square" rtlCol="0">
            <a:spAutoFit/>
          </a:bodyPr>
          <a:lstStyle/>
          <a:p>
            <a:r>
              <a:rPr lang="zh-CN" altLang="en-US" sz="2200" b="1" dirty="0" smtClean="0">
                <a:latin typeface="+mn-ea"/>
              </a:rPr>
              <a:t>结论</a:t>
            </a:r>
            <a:r>
              <a:rPr lang="en-US" altLang="zh-CN" sz="2200" b="1" dirty="0" smtClean="0">
                <a:latin typeface="+mn-ea"/>
              </a:rPr>
              <a:t>2</a:t>
            </a:r>
            <a:r>
              <a:rPr lang="zh-CN" altLang="en-US" sz="2200" b="1" dirty="0" smtClean="0">
                <a:latin typeface="+mn-ea"/>
              </a:rPr>
              <a:t>：</a:t>
            </a:r>
            <a:r>
              <a:rPr lang="zh-CN" altLang="en-US" sz="2200" b="1" dirty="0" smtClean="0">
                <a:solidFill>
                  <a:srgbClr val="FF0000"/>
                </a:solidFill>
                <a:latin typeface="+mn-ea"/>
              </a:rPr>
              <a:t>高</a:t>
            </a:r>
            <a:r>
              <a:rPr lang="zh-CN" altLang="en-US" sz="2200" b="1" dirty="0">
                <a:solidFill>
                  <a:srgbClr val="FF0000"/>
                </a:solidFill>
                <a:latin typeface="+mn-ea"/>
              </a:rPr>
              <a:t>票房</a:t>
            </a:r>
            <a:r>
              <a:rPr lang="zh-CN" altLang="en-US" sz="2200" dirty="0">
                <a:latin typeface="+mn-ea"/>
              </a:rPr>
              <a:t>和</a:t>
            </a:r>
            <a:r>
              <a:rPr lang="zh-CN" altLang="en-US" sz="2200" b="1" dirty="0">
                <a:solidFill>
                  <a:srgbClr val="FF0000"/>
                </a:solidFill>
                <a:latin typeface="+mn-ea"/>
              </a:rPr>
              <a:t>主旋律</a:t>
            </a:r>
            <a:r>
              <a:rPr lang="zh-CN" altLang="en-US" sz="2200" dirty="0" smtClean="0">
                <a:latin typeface="+mn-ea"/>
              </a:rPr>
              <a:t>电影大多为</a:t>
            </a:r>
            <a:endParaRPr lang="en-US" altLang="zh-CN" sz="2200" dirty="0" smtClean="0">
              <a:latin typeface="+mn-ea"/>
            </a:endParaRPr>
          </a:p>
          <a:p>
            <a:pPr algn="ctr"/>
            <a:r>
              <a:rPr lang="en-US" altLang="zh-CN" sz="2200" dirty="0" smtClean="0">
                <a:latin typeface="+mn-ea"/>
              </a:rPr>
              <a:t>1</a:t>
            </a:r>
            <a:r>
              <a:rPr lang="zh-CN" altLang="en-US" sz="2200" dirty="0" smtClean="0">
                <a:latin typeface="+mn-ea"/>
              </a:rPr>
              <a:t>）历史</a:t>
            </a:r>
            <a:r>
              <a:rPr lang="zh-CN" altLang="en-US" sz="2200" dirty="0">
                <a:latin typeface="+mn-ea"/>
              </a:rPr>
              <a:t>、战争重大题材</a:t>
            </a:r>
            <a:r>
              <a:rPr lang="zh-CN" altLang="en-US" sz="2200" dirty="0" smtClean="0">
                <a:latin typeface="+mn-ea"/>
              </a:rPr>
              <a:t>影片；</a:t>
            </a:r>
            <a:endParaRPr lang="en-US" altLang="zh-CN" sz="2200" dirty="0" smtClean="0">
              <a:latin typeface="+mn-ea"/>
            </a:endParaRPr>
          </a:p>
          <a:p>
            <a:pPr algn="ctr"/>
            <a:r>
              <a:rPr lang="en-US" altLang="zh-CN" sz="2200" dirty="0" smtClean="0">
                <a:latin typeface="+mn-ea"/>
              </a:rPr>
              <a:t>2</a:t>
            </a:r>
            <a:r>
              <a:rPr lang="zh-CN" altLang="en-US" sz="2200" dirty="0" smtClean="0">
                <a:latin typeface="+mn-ea"/>
              </a:rPr>
              <a:t>）贴近</a:t>
            </a:r>
            <a:r>
              <a:rPr lang="zh-CN" altLang="en-US" sz="2200" dirty="0">
                <a:latin typeface="+mn-ea"/>
              </a:rPr>
              <a:t>生活的现实主义</a:t>
            </a:r>
            <a:r>
              <a:rPr lang="zh-CN" altLang="en-US" sz="2200" dirty="0" smtClean="0">
                <a:latin typeface="+mn-ea"/>
              </a:rPr>
              <a:t>题材。</a:t>
            </a:r>
            <a:endParaRPr lang="en-US" altLang="zh-CN" sz="2200" dirty="0">
              <a:latin typeface="+mn-ea"/>
            </a:endParaRPr>
          </a:p>
          <a:p>
            <a:r>
              <a:rPr lang="zh-CN" altLang="en-US" sz="2200" dirty="0" smtClean="0">
                <a:solidFill>
                  <a:srgbClr val="00B050"/>
                </a:solidFill>
                <a:latin typeface="+mn-ea"/>
              </a:rPr>
              <a:t>  </a:t>
            </a:r>
            <a:r>
              <a:rPr lang="en-US" altLang="zh-CN" sz="2200" dirty="0" smtClean="0">
                <a:solidFill>
                  <a:srgbClr val="00B050"/>
                </a:solidFill>
                <a:latin typeface="+mn-ea"/>
              </a:rPr>
              <a:t>***</a:t>
            </a:r>
            <a:r>
              <a:rPr lang="zh-CN" altLang="en-US" sz="2200" dirty="0" smtClean="0">
                <a:solidFill>
                  <a:srgbClr val="00B050"/>
                </a:solidFill>
                <a:latin typeface="+mn-ea"/>
              </a:rPr>
              <a:t>影评</a:t>
            </a:r>
            <a:r>
              <a:rPr lang="zh-CN" altLang="en-US" sz="2200" dirty="0">
                <a:solidFill>
                  <a:srgbClr val="00B050"/>
                </a:solidFill>
                <a:latin typeface="+mn-ea"/>
              </a:rPr>
              <a:t>专家的意见</a:t>
            </a:r>
            <a:r>
              <a:rPr lang="zh-CN" altLang="en-US" sz="2200" dirty="0" smtClean="0">
                <a:solidFill>
                  <a:srgbClr val="00B050"/>
                </a:solidFill>
                <a:latin typeface="+mn-ea"/>
              </a:rPr>
              <a:t>与</a:t>
            </a:r>
            <a:endParaRPr lang="en-US" altLang="zh-CN" sz="2200" dirty="0" smtClean="0">
              <a:solidFill>
                <a:srgbClr val="00B050"/>
              </a:solidFill>
              <a:latin typeface="+mn-ea"/>
            </a:endParaRPr>
          </a:p>
          <a:p>
            <a:pPr algn="ctr"/>
            <a:r>
              <a:rPr lang="zh-CN" altLang="en-US" sz="2200" dirty="0" smtClean="0">
                <a:solidFill>
                  <a:srgbClr val="00B050"/>
                </a:solidFill>
                <a:latin typeface="+mn-ea"/>
              </a:rPr>
              <a:t>      </a:t>
            </a:r>
            <a:r>
              <a:rPr lang="en-US" altLang="zh-CN" sz="2200" dirty="0" smtClean="0">
                <a:solidFill>
                  <a:srgbClr val="00B050"/>
                </a:solidFill>
                <a:latin typeface="+mn-ea"/>
              </a:rPr>
              <a:t>		</a:t>
            </a:r>
            <a:r>
              <a:rPr lang="zh-CN" altLang="en-US" sz="2200" dirty="0" smtClean="0">
                <a:solidFill>
                  <a:srgbClr val="00B050"/>
                </a:solidFill>
                <a:latin typeface="+mn-ea"/>
              </a:rPr>
              <a:t>国人</a:t>
            </a:r>
            <a:r>
              <a:rPr lang="zh-CN" altLang="en-US" sz="2200" dirty="0">
                <a:solidFill>
                  <a:srgbClr val="00B050"/>
                </a:solidFill>
                <a:latin typeface="+mn-ea"/>
              </a:rPr>
              <a:t>的观影取向趋于一致</a:t>
            </a:r>
            <a:r>
              <a:rPr lang="zh-CN" altLang="en-US" sz="2200" dirty="0" smtClean="0">
                <a:solidFill>
                  <a:srgbClr val="00B050"/>
                </a:solidFill>
                <a:latin typeface="+mn-ea"/>
              </a:rPr>
              <a:t>。</a:t>
            </a:r>
            <a:endParaRPr lang="zh-CN" altLang="en-US" sz="2200" dirty="0">
              <a:solidFill>
                <a:srgbClr val="00B050"/>
              </a:solidFill>
              <a:latin typeface="+mn-ea"/>
            </a:endParaRPr>
          </a:p>
        </p:txBody>
      </p:sp>
      <p:pic>
        <p:nvPicPr>
          <p:cNvPr id="12"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 b="8399"/>
          <a:stretch>
            <a:fillRect/>
          </a:stretch>
        </p:blipFill>
        <p:spPr bwMode="auto">
          <a:xfrm>
            <a:off x="284953" y="4258874"/>
            <a:ext cx="3144237" cy="2083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4089" r="5346" b="7880"/>
          <a:stretch>
            <a:fillRect/>
          </a:stretch>
        </p:blipFill>
        <p:spPr bwMode="auto">
          <a:xfrm>
            <a:off x="3429190" y="4258874"/>
            <a:ext cx="2766700" cy="1923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文本框 5"/>
          <p:cNvSpPr txBox="1"/>
          <p:nvPr/>
        </p:nvSpPr>
        <p:spPr>
          <a:xfrm>
            <a:off x="744675" y="6342480"/>
            <a:ext cx="2099679" cy="369332"/>
          </a:xfrm>
          <a:prstGeom prst="rect">
            <a:avLst/>
          </a:prstGeom>
          <a:noFill/>
        </p:spPr>
        <p:txBody>
          <a:bodyPr wrap="square" rtlCol="0" anchor="t">
            <a:spAutoFit/>
          </a:bodyPr>
          <a:lstStyle/>
          <a:p>
            <a:pPr indent="0" algn="l"/>
            <a:r>
              <a:rPr lang="zh-CN" dirty="0" smtClean="0">
                <a:solidFill>
                  <a:srgbClr val="000000"/>
                </a:solidFill>
                <a:latin typeface="+mn-ea"/>
                <a:sym typeface="+mn-ea"/>
              </a:rPr>
              <a:t>《</a:t>
            </a:r>
            <a:r>
              <a:rPr lang="zh-CN" altLang="en-US" dirty="0" smtClean="0">
                <a:solidFill>
                  <a:srgbClr val="000000"/>
                </a:solidFill>
                <a:latin typeface="+mn-ea"/>
                <a:sym typeface="+mn-ea"/>
              </a:rPr>
              <a:t>长津湖</a:t>
            </a:r>
            <a:r>
              <a:rPr lang="zh-CN" dirty="0" smtClean="0">
                <a:solidFill>
                  <a:srgbClr val="000000"/>
                </a:solidFill>
                <a:latin typeface="+mn-ea"/>
                <a:sym typeface="+mn-ea"/>
              </a:rPr>
              <a:t>》</a:t>
            </a:r>
            <a:r>
              <a:rPr lang="zh-CN" altLang="en-US" dirty="0" smtClean="0">
                <a:solidFill>
                  <a:srgbClr val="000000"/>
                </a:solidFill>
                <a:latin typeface="+mn-ea"/>
                <a:sym typeface="+mn-ea"/>
              </a:rPr>
              <a:t>词云图</a:t>
            </a:r>
            <a:endParaRPr lang="zh-CN" altLang="en-US" dirty="0">
              <a:solidFill>
                <a:srgbClr val="000000"/>
              </a:solidFill>
              <a:latin typeface="+mn-ea"/>
              <a:sym typeface="+mn-ea"/>
            </a:endParaRPr>
          </a:p>
        </p:txBody>
      </p:sp>
      <p:sp>
        <p:nvSpPr>
          <p:cNvPr id="15" name="文本框 5"/>
          <p:cNvSpPr txBox="1"/>
          <p:nvPr/>
        </p:nvSpPr>
        <p:spPr>
          <a:xfrm>
            <a:off x="3496531" y="6342480"/>
            <a:ext cx="2800467" cy="369332"/>
          </a:xfrm>
          <a:prstGeom prst="rect">
            <a:avLst/>
          </a:prstGeom>
          <a:noFill/>
        </p:spPr>
        <p:txBody>
          <a:bodyPr wrap="square" rtlCol="0" anchor="t">
            <a:spAutoFit/>
          </a:bodyPr>
          <a:lstStyle/>
          <a:p>
            <a:pPr indent="0"/>
            <a:r>
              <a:rPr lang="zh-CN" dirty="0" smtClean="0">
                <a:solidFill>
                  <a:srgbClr val="000000"/>
                </a:solidFill>
                <a:latin typeface="+mn-ea"/>
                <a:sym typeface="+mn-ea"/>
              </a:rPr>
              <a:t>《</a:t>
            </a:r>
            <a:r>
              <a:rPr lang="zh-CN" altLang="en-US" dirty="0" smtClean="0">
                <a:solidFill>
                  <a:srgbClr val="000000"/>
                </a:solidFill>
                <a:latin typeface="+mn-ea"/>
                <a:sym typeface="+mn-ea"/>
              </a:rPr>
              <a:t>奇迹</a:t>
            </a:r>
            <a:r>
              <a:rPr lang="en-US" altLang="zh-CN" dirty="0" smtClean="0">
                <a:solidFill>
                  <a:srgbClr val="000000"/>
                </a:solidFill>
                <a:latin typeface="+mn-ea"/>
                <a:ea typeface="宋体" panose="02010600030101010101" pitchFamily="2" charset="-122"/>
                <a:sym typeface="+mn-ea"/>
              </a:rPr>
              <a:t>·</a:t>
            </a:r>
            <a:r>
              <a:rPr lang="zh-CN" altLang="en-US" dirty="0" smtClean="0">
                <a:solidFill>
                  <a:srgbClr val="000000"/>
                </a:solidFill>
                <a:latin typeface="+mn-ea"/>
                <a:ea typeface="宋体" panose="02010600030101010101" pitchFamily="2" charset="-122"/>
                <a:sym typeface="+mn-ea"/>
              </a:rPr>
              <a:t>笨小孩</a:t>
            </a:r>
            <a:r>
              <a:rPr lang="zh-CN" dirty="0" smtClean="0">
                <a:solidFill>
                  <a:srgbClr val="000000"/>
                </a:solidFill>
                <a:latin typeface="+mn-ea"/>
                <a:sym typeface="+mn-ea"/>
              </a:rPr>
              <a:t>》</a:t>
            </a:r>
            <a:r>
              <a:rPr lang="zh-CN" altLang="en-US" dirty="0">
                <a:solidFill>
                  <a:srgbClr val="000000"/>
                </a:solidFill>
                <a:latin typeface="+mn-ea"/>
                <a:sym typeface="+mn-ea"/>
              </a:rPr>
              <a:t>词云</a:t>
            </a:r>
            <a:r>
              <a:rPr lang="zh-CN" altLang="en-US" dirty="0" smtClean="0">
                <a:solidFill>
                  <a:srgbClr val="000000"/>
                </a:solidFill>
                <a:latin typeface="+mn-ea"/>
                <a:sym typeface="+mn-ea"/>
              </a:rPr>
              <a:t>图</a:t>
            </a:r>
            <a:endParaRPr lang="zh-CN" altLang="en-US" dirty="0">
              <a:solidFill>
                <a:srgbClr val="000000"/>
              </a:solidFill>
              <a:latin typeface="+mn-ea"/>
              <a:sym typeface="+mn-ea"/>
            </a:endParaRPr>
          </a:p>
        </p:txBody>
      </p:sp>
      <p:sp>
        <p:nvSpPr>
          <p:cNvPr id="3" name="矩形 2"/>
          <p:cNvSpPr/>
          <p:nvPr/>
        </p:nvSpPr>
        <p:spPr>
          <a:xfrm>
            <a:off x="6997620" y="5062882"/>
            <a:ext cx="4657829" cy="1446550"/>
          </a:xfrm>
          <a:prstGeom prst="rect">
            <a:avLst/>
          </a:prstGeom>
          <a:ln w="6350">
            <a:solidFill>
              <a:schemeClr val="tx1"/>
            </a:solidFill>
            <a:prstDash val="sysDash"/>
          </a:ln>
        </p:spPr>
        <p:txBody>
          <a:bodyPr wrap="square">
            <a:spAutoFit/>
          </a:bodyPr>
          <a:lstStyle/>
          <a:p>
            <a:r>
              <a:rPr lang="zh-CN" altLang="en-US" sz="2200" b="1" dirty="0" smtClean="0">
                <a:latin typeface="+mn-ea"/>
              </a:rPr>
              <a:t>结论</a:t>
            </a:r>
            <a:r>
              <a:rPr lang="en-US" altLang="zh-CN" sz="2200" b="1" dirty="0" smtClean="0">
                <a:latin typeface="+mn-ea"/>
              </a:rPr>
              <a:t>3</a:t>
            </a:r>
            <a:r>
              <a:rPr lang="zh-CN" altLang="en-US" sz="2200" b="1" dirty="0" smtClean="0">
                <a:latin typeface="+mn-ea"/>
              </a:rPr>
              <a:t>：</a:t>
            </a:r>
            <a:r>
              <a:rPr lang="zh-CN" altLang="en-US" sz="2200" dirty="0" smtClean="0">
                <a:latin typeface="+mn-ea"/>
              </a:rPr>
              <a:t>中国</a:t>
            </a:r>
            <a:r>
              <a:rPr lang="zh-CN" altLang="en-US" sz="2200" dirty="0">
                <a:latin typeface="+mn-ea"/>
              </a:rPr>
              <a:t>电影市场的</a:t>
            </a:r>
            <a:r>
              <a:rPr lang="zh-CN" altLang="en-US" sz="2200" b="1" dirty="0">
                <a:solidFill>
                  <a:srgbClr val="FF0000"/>
                </a:solidFill>
                <a:latin typeface="+mn-ea"/>
              </a:rPr>
              <a:t>观影</a:t>
            </a:r>
            <a:r>
              <a:rPr lang="zh-CN" altLang="en-US" sz="2200" b="1" dirty="0" smtClean="0">
                <a:solidFill>
                  <a:srgbClr val="FF0000"/>
                </a:solidFill>
                <a:latin typeface="+mn-ea"/>
              </a:rPr>
              <a:t>取向积极向上</a:t>
            </a:r>
            <a:r>
              <a:rPr lang="zh-CN" altLang="en-US" sz="2200" dirty="0" smtClean="0">
                <a:latin typeface="+mn-ea"/>
              </a:rPr>
              <a:t>，</a:t>
            </a:r>
            <a:r>
              <a:rPr lang="zh-CN" altLang="en-US" sz="2200" dirty="0">
                <a:latin typeface="+mn-ea"/>
              </a:rPr>
              <a:t>未来的国产电影应以弘扬主流价值观、讴歌人性人生为主打</a:t>
            </a:r>
            <a:r>
              <a:rPr lang="zh-CN" altLang="en-US" sz="2200" dirty="0" smtClean="0">
                <a:latin typeface="+mn-ea"/>
              </a:rPr>
              <a:t>方向</a:t>
            </a:r>
            <a:r>
              <a:rPr lang="zh-CN" altLang="en-US" sz="2200" dirty="0">
                <a:latin typeface="+mn-ea"/>
              </a:rPr>
              <a:t>。</a:t>
            </a:r>
            <a:endParaRPr lang="zh-CN" altLang="en-US" sz="22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bldLvl="0" animBg="1"/>
      <p:bldP spid="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4449" y="780762"/>
            <a:ext cx="10515600" cy="751155"/>
          </a:xfrm>
        </p:spPr>
        <p:txBody>
          <a:bodyPr>
            <a:normAutofit/>
          </a:bodyPr>
          <a:lstStyle/>
          <a:p>
            <a:pPr algn="ctr"/>
            <a:r>
              <a:rPr lang="zh-CN" altLang="en-US" sz="4000" b="1" dirty="0">
                <a:solidFill>
                  <a:srgbClr val="1621FF"/>
                </a:solidFill>
                <a:latin typeface="+mn-ea"/>
                <a:ea typeface="+mn-ea"/>
              </a:rPr>
              <a:t>项目收获和未来展望</a:t>
            </a:r>
          </a:p>
        </p:txBody>
      </p:sp>
      <p:sp>
        <p:nvSpPr>
          <p:cNvPr id="3" name="内容占位符 2"/>
          <p:cNvSpPr>
            <a:spLocks noGrp="1"/>
          </p:cNvSpPr>
          <p:nvPr>
            <p:ph idx="1"/>
          </p:nvPr>
        </p:nvSpPr>
        <p:spPr>
          <a:xfrm>
            <a:off x="403762" y="1460664"/>
            <a:ext cx="11352810" cy="5070765"/>
          </a:xfrm>
          <a:ln>
            <a:solidFill>
              <a:schemeClr val="accent2">
                <a:lumMod val="50000"/>
              </a:schemeClr>
            </a:solidFill>
          </a:ln>
          <a:effectLst>
            <a:outerShdw blurRad="50800" dist="38100" dir="2700000" algn="tl" rotWithShape="0">
              <a:prstClr val="black">
                <a:alpha val="40000"/>
              </a:prstClr>
            </a:outerShdw>
          </a:effectLst>
        </p:spPr>
        <p:txBody>
          <a:bodyPr>
            <a:normAutofit/>
          </a:bodyPr>
          <a:lstStyle/>
          <a:p>
            <a:pPr marL="0" indent="0">
              <a:buNone/>
            </a:pPr>
            <a:endParaRPr lang="zh-CN" altLang="en-US" sz="2200" dirty="0" smtClean="0">
              <a:latin typeface="+mn-ea"/>
            </a:endParaRPr>
          </a:p>
          <a:p>
            <a:r>
              <a:rPr lang="zh-CN" altLang="en-US" sz="2200" b="1" dirty="0" smtClean="0">
                <a:solidFill>
                  <a:srgbClr val="7030A0"/>
                </a:solidFill>
                <a:latin typeface="+mn-ea"/>
              </a:rPr>
              <a:t>陈雨翔：和大家一起合作完成这个项目，我非常高兴！</a:t>
            </a:r>
            <a:endParaRPr lang="zh-CN" altLang="en-US" sz="2200" b="1" dirty="0">
              <a:solidFill>
                <a:srgbClr val="7030A0"/>
              </a:solidFill>
              <a:latin typeface="+mn-ea"/>
            </a:endParaRPr>
          </a:p>
          <a:p>
            <a:r>
              <a:rPr lang="zh-CN" altLang="en-US" sz="2200" b="1" dirty="0">
                <a:solidFill>
                  <a:schemeClr val="accent2">
                    <a:lumMod val="75000"/>
                  </a:schemeClr>
                </a:solidFill>
                <a:latin typeface="+mn-ea"/>
              </a:rPr>
              <a:t>王艺辰：这次活动让我有了真正接触人工智能的机会，也给我提供了资源，是一次不可多得的体验。</a:t>
            </a:r>
          </a:p>
          <a:p>
            <a:r>
              <a:rPr lang="zh-CN" altLang="en-US" sz="2200" b="1" dirty="0">
                <a:solidFill>
                  <a:schemeClr val="accent6">
                    <a:lumMod val="50000"/>
                  </a:schemeClr>
                </a:solidFill>
                <a:latin typeface="+mn-ea"/>
              </a:rPr>
              <a:t>罗轶致：热爱编程，热爱学习，热爱</a:t>
            </a:r>
            <a:r>
              <a:rPr lang="zh-CN" altLang="en-US" sz="2200" b="1" dirty="0" smtClean="0">
                <a:solidFill>
                  <a:schemeClr val="accent6">
                    <a:lumMod val="50000"/>
                  </a:schemeClr>
                </a:solidFill>
                <a:latin typeface="+mn-ea"/>
              </a:rPr>
              <a:t>生活。</a:t>
            </a:r>
            <a:endParaRPr lang="en-US" altLang="zh-CN" sz="2200" b="1" dirty="0" smtClean="0">
              <a:solidFill>
                <a:schemeClr val="accent6">
                  <a:lumMod val="50000"/>
                </a:schemeClr>
              </a:solidFill>
              <a:latin typeface="+mn-ea"/>
            </a:endParaRPr>
          </a:p>
          <a:p>
            <a:r>
              <a:rPr lang="zh-CN" altLang="en-US" sz="2200" b="1" dirty="0" smtClean="0">
                <a:solidFill>
                  <a:srgbClr val="3796D1"/>
                </a:solidFill>
                <a:latin typeface="+mn-ea"/>
              </a:rPr>
              <a:t>王</a:t>
            </a:r>
            <a:r>
              <a:rPr lang="zh-CN" altLang="en-US" sz="2200" b="1" dirty="0">
                <a:solidFill>
                  <a:srgbClr val="3796D1"/>
                </a:solidFill>
                <a:latin typeface="+mn-ea"/>
              </a:rPr>
              <a:t>一先：在这次活动中，团队合作很重要，伙伴们分工明确，凝心聚力共同完成项目！</a:t>
            </a:r>
          </a:p>
          <a:p>
            <a:r>
              <a:rPr lang="zh-CN" altLang="en-US" sz="2200" b="1" dirty="0">
                <a:solidFill>
                  <a:srgbClr val="7030A0"/>
                </a:solidFill>
                <a:latin typeface="+mn-ea"/>
              </a:rPr>
              <a:t>宋倍峤：在整个项目中，我学会与他人合作解决问题，取长补短，分享和生成想法，实现共同的目标。</a:t>
            </a:r>
          </a:p>
          <a:p>
            <a:r>
              <a:rPr lang="zh-CN" altLang="en-US" sz="2200" b="1" dirty="0">
                <a:solidFill>
                  <a:schemeClr val="accent2">
                    <a:lumMod val="50000"/>
                  </a:schemeClr>
                </a:solidFill>
                <a:latin typeface="+mn-ea"/>
              </a:rPr>
              <a:t>张钰梁：本次活动让我增长了见识，提升了</a:t>
            </a:r>
            <a:r>
              <a:rPr lang="zh-CN" altLang="en-US" sz="2200" b="1" dirty="0" smtClean="0">
                <a:solidFill>
                  <a:schemeClr val="accent2">
                    <a:lumMod val="50000"/>
                  </a:schemeClr>
                </a:solidFill>
                <a:latin typeface="+mn-ea"/>
              </a:rPr>
              <a:t>能力。</a:t>
            </a:r>
            <a:endParaRPr lang="zh-CN" altLang="en-US" sz="2200" b="1" dirty="0">
              <a:solidFill>
                <a:schemeClr val="accent2">
                  <a:lumMod val="50000"/>
                </a:schemeClr>
              </a:solidFill>
              <a:latin typeface="+mn-ea"/>
            </a:endParaRPr>
          </a:p>
          <a:p>
            <a:r>
              <a:rPr lang="zh-CN" altLang="en-US" sz="2200" b="1" dirty="0">
                <a:solidFill>
                  <a:schemeClr val="accent6">
                    <a:lumMod val="75000"/>
                  </a:schemeClr>
                </a:solidFill>
                <a:latin typeface="+mn-ea"/>
              </a:rPr>
              <a:t>黄杰瑞：通过这次探学活动我了解了许多关于人工智能方面的知识以及更多编程方面的技巧。</a:t>
            </a:r>
          </a:p>
          <a:p>
            <a:r>
              <a:rPr lang="zh-CN" altLang="en-US" sz="2200" b="1" dirty="0">
                <a:solidFill>
                  <a:srgbClr val="1621FF"/>
                </a:solidFill>
                <a:latin typeface="+mn-ea"/>
              </a:rPr>
              <a:t>秦子麟：感谢这次难得的机会让来自五个城市的AIer在云端汇聚，为了共同的愿景擦出创想的火花！</a:t>
            </a:r>
          </a:p>
          <a:p>
            <a:endParaRPr lang="zh-CN" altLang="en-US" sz="2200" dirty="0">
              <a:latin typeface="+mn-ea"/>
            </a:endParaRPr>
          </a:p>
          <a:p>
            <a:endParaRPr lang="zh-CN" altLang="en-US" sz="2200" dirty="0">
              <a:latin typeface="+mn-ea"/>
            </a:endParaRPr>
          </a:p>
          <a:p>
            <a:endParaRPr lang="zh-CN" altLang="en-US" sz="22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heel(1)">
                                      <p:cBhvr>
                                        <p:cTn id="7" dur="20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heel(1)">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heel(1)">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heel(1)">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heel(1)">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nodeType="clickEffect">
                                  <p:stCondLst>
                                    <p:cond delay="0"/>
                                  </p:stCondLst>
                                  <p:iterate type="lt">
                                    <p:tmPct val="50000"/>
                                  </p:iterate>
                                  <p:childTnLst>
                                    <p:set>
                                      <p:cBhvr>
                                        <p:cTn id="46" dur="1" fill="hold">
                                          <p:stCondLst>
                                            <p:cond delay="0"/>
                                          </p:stCondLst>
                                        </p:cTn>
                                        <p:tgtEl>
                                          <p:spTgt spid="3">
                                            <p:txEl>
                                              <p:pRg st="8" end="8"/>
                                            </p:txEl>
                                          </p:spTgt>
                                        </p:tgtEl>
                                        <p:attrNameLst>
                                          <p:attrName>style.visibility</p:attrName>
                                        </p:attrNameLst>
                                      </p:cBhvr>
                                      <p:to>
                                        <p:strVal val="visible"/>
                                      </p:to>
                                    </p:set>
                                    <p:anim calcmode="discrete" valueType="clr">
                                      <p:cBhvr override="childStyle">
                                        <p:cTn id="47" dur="80"/>
                                        <p:tgtEl>
                                          <p:spTgt spid="3">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3">
                                            <p:txEl>
                                              <p:pRg st="8" end="8"/>
                                            </p:txEl>
                                          </p:spTgt>
                                        </p:tgtEl>
                                        <p:attrNameLst>
                                          <p:attrName>fillcolor</p:attrName>
                                        </p:attrNameLst>
                                      </p:cBhvr>
                                      <p:tavLst>
                                        <p:tav tm="0">
                                          <p:val>
                                            <p:clrVal>
                                              <a:schemeClr val="accent2"/>
                                            </p:clrVal>
                                          </p:val>
                                        </p:tav>
                                        <p:tav tm="50000">
                                          <p:val>
                                            <p:clrVal>
                                              <a:schemeClr val="hlink"/>
                                            </p:clrVal>
                                          </p:val>
                                        </p:tav>
                                      </p:tavLst>
                                    </p:anim>
                                    <p:set>
                                      <p:cBhvr>
                                        <p:cTn id="49" dur="80"/>
                                        <p:tgtEl>
                                          <p:spTgt spid="3">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21740" y="1687195"/>
            <a:ext cx="9384665" cy="3154680"/>
          </a:xfrm>
        </p:spPr>
        <p:txBody>
          <a:bodyPr>
            <a:normAutofit/>
          </a:bodyPr>
          <a:lstStyle/>
          <a:p>
            <a:pPr algn="ctr"/>
            <a:r>
              <a:rPr lang="en-US" altLang="zh-CN" sz="8000" b="1" dirty="0">
                <a:gradFill>
                  <a:gsLst>
                    <a:gs pos="0">
                      <a:srgbClr val="1621FF"/>
                    </a:gs>
                    <a:gs pos="100000">
                      <a:srgbClr val="42FBFF"/>
                    </a:gs>
                  </a:gsLst>
                  <a:lin ang="10800000" scaled="0"/>
                </a:gradFill>
                <a:effectLst/>
                <a:latin typeface="等线" panose="02010600030101010101" charset="-122"/>
                <a:ea typeface="等线" panose="02010600030101010101" charset="-122"/>
              </a:rPr>
              <a:t>Thanks For Your Attention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金鸡奖海报"/>
          <p:cNvPicPr>
            <a:picLocks noChangeAspect="1"/>
          </p:cNvPicPr>
          <p:nvPr>
            <p:custDataLst>
              <p:tags r:id="rId1"/>
            </p:custDataLst>
          </p:nvPr>
        </p:nvPicPr>
        <p:blipFill rotWithShape="1">
          <a:blip r:embed="rId3">
            <a:extLst>
              <a:ext uri="{BEBA8EAE-BF5A-486C-A8C5-ECC9F3942E4B}">
                <a14:imgProps xmlns:a14="http://schemas.microsoft.com/office/drawing/2010/main">
                  <a14:imgLayer r:embed="rId4">
                    <a14:imgEffect>
                      <a14:brightnessContrast contrast="-40000"/>
                    </a14:imgEffect>
                    <a14:imgEffect>
                      <a14:colorTemperature colorTemp="10300"/>
                    </a14:imgEffect>
                    <a14:imgEffect>
                      <a14:saturation sat="124000"/>
                    </a14:imgEffect>
                  </a14:imgLayer>
                </a14:imgProps>
              </a:ext>
            </a:extLst>
          </a:blip>
          <a:srcRect b="22381"/>
          <a:stretch>
            <a:fillRect/>
          </a:stretch>
        </p:blipFill>
        <p:spPr>
          <a:xfrm>
            <a:off x="617517" y="887133"/>
            <a:ext cx="11008426" cy="5488615"/>
          </a:xfrm>
          <a:prstGeom prst="rect">
            <a:avLst/>
          </a:prstGeom>
          <a:effectLst>
            <a:glow rad="774700">
              <a:schemeClr val="accent1">
                <a:alpha val="0"/>
              </a:schemeClr>
            </a:glow>
            <a:reflection stA="0" endPos="65000" dist="1257300" dir="5400000" sy="-100000" algn="bl" rotWithShape="0"/>
            <a:softEdge rad="1270000"/>
          </a:effectLst>
        </p:spPr>
      </p:pic>
      <p:sp>
        <p:nvSpPr>
          <p:cNvPr id="3" name="内容占位符 2"/>
          <p:cNvSpPr>
            <a:spLocks noGrp="1"/>
          </p:cNvSpPr>
          <p:nvPr>
            <p:ph idx="1"/>
          </p:nvPr>
        </p:nvSpPr>
        <p:spPr>
          <a:xfrm>
            <a:off x="6177280" y="1665605"/>
            <a:ext cx="3824605" cy="3429000"/>
          </a:xfrm>
        </p:spPr>
        <p:txBody>
          <a:bodyPr>
            <a:normAutofit/>
          </a:bodyPr>
          <a:lstStyle/>
          <a:p>
            <a:pPr marL="342900" indent="-342900">
              <a:lnSpc>
                <a:spcPct val="150000"/>
              </a:lnSpc>
              <a:buFont typeface="Arial" panose="020B0604020202020204" pitchFamily="34" charset="0"/>
              <a:buChar char="•"/>
            </a:pPr>
            <a:r>
              <a:rPr lang="zh-CN" altLang="en-US" sz="2400" b="1" dirty="0">
                <a:solidFill>
                  <a:schemeClr val="tx1">
                    <a:lumMod val="75000"/>
                    <a:lumOff val="25000"/>
                  </a:schemeClr>
                </a:solidFill>
                <a:latin typeface="+mn-ea"/>
                <a:cs typeface="+mj-cs"/>
              </a:rPr>
              <a:t>项目简介</a:t>
            </a:r>
            <a:endParaRPr lang="en-US" altLang="zh-CN" sz="2400" b="1" dirty="0">
              <a:solidFill>
                <a:schemeClr val="tx1">
                  <a:lumMod val="75000"/>
                  <a:lumOff val="25000"/>
                </a:schemeClr>
              </a:solidFill>
              <a:latin typeface="+mn-ea"/>
              <a:cs typeface="+mj-cs"/>
            </a:endParaRPr>
          </a:p>
          <a:p>
            <a:pPr marL="342900" indent="-342900">
              <a:lnSpc>
                <a:spcPct val="150000"/>
              </a:lnSpc>
              <a:buFont typeface="Arial" panose="020B0604020202020204" pitchFamily="34" charset="0"/>
              <a:buChar char="•"/>
            </a:pPr>
            <a:r>
              <a:rPr lang="zh-CN" altLang="en-US" sz="2400" b="1" dirty="0">
                <a:solidFill>
                  <a:schemeClr val="tx1">
                    <a:lumMod val="75000"/>
                    <a:lumOff val="25000"/>
                  </a:schemeClr>
                </a:solidFill>
                <a:latin typeface="+mn-ea"/>
                <a:cs typeface="+mj-cs"/>
              </a:rPr>
              <a:t>项目成员及分工</a:t>
            </a:r>
            <a:endParaRPr lang="en-US" altLang="zh-CN" sz="2400" b="1" dirty="0">
              <a:solidFill>
                <a:schemeClr val="tx1">
                  <a:lumMod val="75000"/>
                  <a:lumOff val="25000"/>
                </a:schemeClr>
              </a:solidFill>
              <a:latin typeface="+mn-ea"/>
              <a:cs typeface="+mj-cs"/>
            </a:endParaRPr>
          </a:p>
          <a:p>
            <a:pPr marL="342900" indent="-342900">
              <a:lnSpc>
                <a:spcPct val="150000"/>
              </a:lnSpc>
              <a:buFont typeface="Arial" panose="020B0604020202020204" pitchFamily="34" charset="0"/>
              <a:buChar char="•"/>
            </a:pPr>
            <a:r>
              <a:rPr lang="zh-CN" altLang="en-US" sz="2400" b="1" dirty="0">
                <a:solidFill>
                  <a:schemeClr val="tx1">
                    <a:lumMod val="75000"/>
                    <a:lumOff val="25000"/>
                  </a:schemeClr>
                </a:solidFill>
                <a:latin typeface="+mn-ea"/>
                <a:cs typeface="+mj-cs"/>
              </a:rPr>
              <a:t>项目实现流程</a:t>
            </a:r>
            <a:endParaRPr lang="en-US" altLang="zh-CN" sz="2400" b="1" dirty="0">
              <a:solidFill>
                <a:schemeClr val="tx1">
                  <a:lumMod val="75000"/>
                  <a:lumOff val="25000"/>
                </a:schemeClr>
              </a:solidFill>
              <a:latin typeface="+mn-ea"/>
              <a:cs typeface="+mj-cs"/>
            </a:endParaRPr>
          </a:p>
          <a:p>
            <a:pPr marL="342900" indent="-342900">
              <a:lnSpc>
                <a:spcPct val="150000"/>
              </a:lnSpc>
              <a:buFont typeface="Arial" panose="020B0604020202020204" pitchFamily="34" charset="0"/>
              <a:buChar char="•"/>
            </a:pPr>
            <a:r>
              <a:rPr lang="zh-CN" altLang="en-US" sz="2400" b="1" dirty="0">
                <a:solidFill>
                  <a:schemeClr val="tx1">
                    <a:lumMod val="75000"/>
                    <a:lumOff val="25000"/>
                  </a:schemeClr>
                </a:solidFill>
                <a:latin typeface="+mn-ea"/>
                <a:cs typeface="+mj-cs"/>
              </a:rPr>
              <a:t>主要结论和效果 </a:t>
            </a:r>
            <a:endParaRPr lang="en-US" altLang="zh-CN" sz="2400" b="1" dirty="0">
              <a:solidFill>
                <a:schemeClr val="tx1">
                  <a:lumMod val="75000"/>
                  <a:lumOff val="25000"/>
                </a:schemeClr>
              </a:solidFill>
              <a:latin typeface="+mn-ea"/>
              <a:cs typeface="+mj-cs"/>
            </a:endParaRPr>
          </a:p>
          <a:p>
            <a:pPr marL="342900" indent="-342900">
              <a:lnSpc>
                <a:spcPct val="150000"/>
              </a:lnSpc>
              <a:buFont typeface="Arial" panose="020B0604020202020204" pitchFamily="34" charset="0"/>
              <a:buChar char="•"/>
            </a:pPr>
            <a:r>
              <a:rPr lang="zh-CN" altLang="en-US" sz="2400" b="1" dirty="0">
                <a:solidFill>
                  <a:schemeClr val="tx1">
                    <a:lumMod val="75000"/>
                    <a:lumOff val="25000"/>
                  </a:schemeClr>
                </a:solidFill>
                <a:latin typeface="+mn-ea"/>
                <a:cs typeface="+mj-cs"/>
              </a:rPr>
              <a:t>项目收获和未来展望</a:t>
            </a:r>
            <a:endParaRPr lang="en-US" altLang="zh-CN" sz="2400" b="1" dirty="0">
              <a:solidFill>
                <a:schemeClr val="tx1">
                  <a:lumMod val="75000"/>
                  <a:lumOff val="25000"/>
                </a:schemeClr>
              </a:solidFill>
              <a:latin typeface="+mn-ea"/>
              <a:cs typeface="+mj-cs"/>
            </a:endParaRPr>
          </a:p>
          <a:p>
            <a:pPr marL="342900" indent="-342900">
              <a:lnSpc>
                <a:spcPct val="150000"/>
              </a:lnSpc>
              <a:buFont typeface="Arial" panose="020B0604020202020204" pitchFamily="34" charset="0"/>
              <a:buChar char="•"/>
            </a:pPr>
            <a:endParaRPr lang="en-US" altLang="zh-CN" sz="2400" b="1" dirty="0">
              <a:solidFill>
                <a:schemeClr val="tx1">
                  <a:lumMod val="75000"/>
                  <a:lumOff val="25000"/>
                </a:schemeClr>
              </a:solidFill>
              <a:latin typeface="+mn-ea"/>
              <a:cs typeface="+mj-cs"/>
            </a:endParaRPr>
          </a:p>
          <a:p>
            <a:pPr marL="0" indent="0">
              <a:buNone/>
            </a:pPr>
            <a:endParaRPr lang="en-US" altLang="zh-CN" sz="2400" b="1" dirty="0">
              <a:solidFill>
                <a:schemeClr val="tx1">
                  <a:lumMod val="75000"/>
                  <a:lumOff val="25000"/>
                </a:schemeClr>
              </a:solidFill>
              <a:latin typeface="+mn-ea"/>
              <a:cs typeface="+mj-cs"/>
            </a:endParaRPr>
          </a:p>
        </p:txBody>
      </p:sp>
      <p:sp>
        <p:nvSpPr>
          <p:cNvPr id="7" name="标题 1"/>
          <p:cNvSpPr txBox="1"/>
          <p:nvPr/>
        </p:nvSpPr>
        <p:spPr>
          <a:xfrm>
            <a:off x="2153920" y="2717165"/>
            <a:ext cx="2449830" cy="132588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65" b="1" smtClean="0">
                <a:gradFill>
                  <a:gsLst>
                    <a:gs pos="0">
                      <a:srgbClr val="1621FF"/>
                    </a:gs>
                    <a:gs pos="100000">
                      <a:srgbClr val="42FBFF"/>
                    </a:gs>
                  </a:gsLst>
                  <a:lin ang="10800000" scaled="0"/>
                </a:gradFill>
                <a:latin typeface="等线" panose="02010600030101010101" charset="-122"/>
                <a:ea typeface="等线" panose="02010600030101010101" charset="-122"/>
              </a:rPr>
              <a:t>目</a:t>
            </a:r>
            <a:r>
              <a:rPr lang="en-US" altLang="zh-CN" sz="6665" b="1" smtClean="0">
                <a:gradFill>
                  <a:gsLst>
                    <a:gs pos="0">
                      <a:srgbClr val="1621FF"/>
                    </a:gs>
                    <a:gs pos="100000">
                      <a:srgbClr val="42FBFF"/>
                    </a:gs>
                  </a:gsLst>
                  <a:lin ang="10800000" scaled="0"/>
                </a:gradFill>
                <a:latin typeface="等线" panose="02010600030101010101" charset="-122"/>
                <a:ea typeface="等线" panose="02010600030101010101" charset="-122"/>
              </a:rPr>
              <a:t> </a:t>
            </a:r>
            <a:r>
              <a:rPr lang="zh-CN" altLang="en-US" sz="6665" b="1" smtClean="0">
                <a:gradFill>
                  <a:gsLst>
                    <a:gs pos="0">
                      <a:srgbClr val="1621FF"/>
                    </a:gs>
                    <a:gs pos="100000">
                      <a:srgbClr val="42FBFF"/>
                    </a:gs>
                  </a:gsLst>
                  <a:lin ang="10800000" scaled="0"/>
                </a:gradFill>
                <a:latin typeface="等线" panose="02010600030101010101" charset="-122"/>
                <a:ea typeface="等线" panose="02010600030101010101" charset="-122"/>
              </a:rPr>
              <a:t>录</a:t>
            </a:r>
            <a:r>
              <a:rPr lang="zh-CN" altLang="en-US" b="1" smtClean="0">
                <a:gradFill>
                  <a:gsLst>
                    <a:gs pos="0">
                      <a:srgbClr val="1621FF"/>
                    </a:gs>
                    <a:gs pos="100000">
                      <a:srgbClr val="42FBFF"/>
                    </a:gs>
                  </a:gsLst>
                  <a:lin ang="10800000" scaled="0"/>
                </a:gradFill>
              </a:rPr>
              <a:t> </a:t>
            </a:r>
            <a:br>
              <a:rPr lang="zh-CN" altLang="en-US" b="1" smtClean="0">
                <a:gradFill>
                  <a:gsLst>
                    <a:gs pos="0">
                      <a:srgbClr val="1621FF"/>
                    </a:gs>
                    <a:gs pos="100000">
                      <a:srgbClr val="42FBFF"/>
                    </a:gs>
                  </a:gsLst>
                  <a:lin ang="10800000" scaled="0"/>
                </a:gradFill>
              </a:rPr>
            </a:br>
            <a:r>
              <a:rPr lang="en-US" altLang="zh-CN" smtClean="0">
                <a:gradFill>
                  <a:gsLst>
                    <a:gs pos="0">
                      <a:srgbClr val="1621FF"/>
                    </a:gs>
                    <a:gs pos="100000">
                      <a:srgbClr val="42FBFF"/>
                    </a:gs>
                  </a:gsLst>
                  <a:lin ang="10800000" scaled="0"/>
                </a:gradFill>
              </a:rPr>
              <a:t>Content</a:t>
            </a:r>
            <a:endParaRPr lang="en-US" altLang="zh-CN" dirty="0">
              <a:gradFill>
                <a:gsLst>
                  <a:gs pos="0">
                    <a:srgbClr val="1621FF"/>
                  </a:gs>
                  <a:gs pos="100000">
                    <a:srgbClr val="42FBFF"/>
                  </a:gs>
                </a:gsLst>
                <a:lin ang="10800000" scaled="0"/>
              </a:gra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36979"/>
            <a:ext cx="12192000" cy="782320"/>
          </a:xfrm>
        </p:spPr>
        <p:txBody>
          <a:bodyPr>
            <a:normAutofit/>
          </a:bodyPr>
          <a:lstStyle/>
          <a:p>
            <a:pPr algn="ctr"/>
            <a:r>
              <a:rPr lang="zh-CN" altLang="en-US" sz="4000" b="1" dirty="0">
                <a:solidFill>
                  <a:srgbClr val="1621FF"/>
                </a:solidFill>
                <a:latin typeface="等线" panose="02010600030101010101" charset="-122"/>
                <a:ea typeface="等线" panose="02010600030101010101" charset="-122"/>
              </a:rPr>
              <a:t>项目简介</a:t>
            </a:r>
          </a:p>
        </p:txBody>
      </p:sp>
      <p:sp>
        <p:nvSpPr>
          <p:cNvPr id="3" name="内容占位符 2"/>
          <p:cNvSpPr>
            <a:spLocks noGrp="1"/>
          </p:cNvSpPr>
          <p:nvPr>
            <p:ph idx="1"/>
          </p:nvPr>
        </p:nvSpPr>
        <p:spPr>
          <a:xfrm>
            <a:off x="534390" y="4690753"/>
            <a:ext cx="11150929" cy="1781299"/>
          </a:xfrm>
        </p:spPr>
        <p:txBody>
          <a:bodyPr>
            <a:normAutofit/>
          </a:bodyPr>
          <a:lstStyle/>
          <a:p>
            <a:pPr>
              <a:lnSpc>
                <a:spcPct val="150000"/>
              </a:lnSpc>
              <a:buFont typeface="Wingdings" panose="05000000000000000000" charset="0"/>
              <a:buChar char="l"/>
            </a:pPr>
            <a:r>
              <a:rPr lang="zh-CN" altLang="en-US" sz="2400" dirty="0" smtClean="0">
                <a:solidFill>
                  <a:schemeClr val="accent1"/>
                </a:solidFill>
                <a:effectLst>
                  <a:outerShdw blurRad="38100" dist="25400" dir="5400000" algn="ctr" rotWithShape="0">
                    <a:srgbClr val="6E747A">
                      <a:alpha val="43000"/>
                    </a:srgbClr>
                  </a:outerShdw>
                </a:effectLst>
                <a:latin typeface="+mn-ea"/>
              </a:rPr>
              <a:t>第</a:t>
            </a:r>
            <a:r>
              <a:rPr lang="en-US" altLang="zh-CN" sz="2400" dirty="0" smtClean="0">
                <a:solidFill>
                  <a:schemeClr val="accent1"/>
                </a:solidFill>
                <a:effectLst>
                  <a:outerShdw blurRad="38100" dist="25400" dir="5400000" algn="ctr" rotWithShape="0">
                    <a:srgbClr val="6E747A">
                      <a:alpha val="43000"/>
                    </a:srgbClr>
                  </a:outerShdw>
                </a:effectLst>
                <a:latin typeface="+mn-ea"/>
              </a:rPr>
              <a:t>35</a:t>
            </a:r>
            <a:r>
              <a:rPr lang="zh-CN" altLang="en-US" sz="2400" dirty="0">
                <a:solidFill>
                  <a:schemeClr val="accent1"/>
                </a:solidFill>
                <a:effectLst>
                  <a:outerShdw blurRad="38100" dist="25400" dir="5400000" algn="ctr" rotWithShape="0">
                    <a:srgbClr val="6E747A">
                      <a:alpha val="43000"/>
                    </a:srgbClr>
                  </a:outerShdw>
                </a:effectLst>
                <a:latin typeface="+mn-ea"/>
              </a:rPr>
              <a:t>届中国电影金鸡奖于</a:t>
            </a:r>
            <a:r>
              <a:rPr lang="en-US" altLang="zh-CN" sz="2400" dirty="0">
                <a:solidFill>
                  <a:schemeClr val="accent1"/>
                </a:solidFill>
                <a:effectLst>
                  <a:outerShdw blurRad="38100" dist="25400" dir="5400000" algn="ctr" rotWithShape="0">
                    <a:srgbClr val="6E747A">
                      <a:alpha val="43000"/>
                    </a:srgbClr>
                  </a:outerShdw>
                </a:effectLst>
                <a:latin typeface="+mn-ea"/>
              </a:rPr>
              <a:t>11</a:t>
            </a:r>
            <a:r>
              <a:rPr lang="zh-CN" altLang="en-US" sz="2400" dirty="0">
                <a:solidFill>
                  <a:schemeClr val="accent1"/>
                </a:solidFill>
                <a:effectLst>
                  <a:outerShdw blurRad="38100" dist="25400" dir="5400000" algn="ctr" rotWithShape="0">
                    <a:srgbClr val="6E747A">
                      <a:alpha val="43000"/>
                    </a:srgbClr>
                  </a:outerShdw>
                </a:effectLst>
                <a:latin typeface="+mn-ea"/>
              </a:rPr>
              <a:t>月</a:t>
            </a:r>
            <a:r>
              <a:rPr lang="en-US" altLang="zh-CN" sz="2400" dirty="0">
                <a:solidFill>
                  <a:schemeClr val="accent1"/>
                </a:solidFill>
                <a:effectLst>
                  <a:outerShdw blurRad="38100" dist="25400" dir="5400000" algn="ctr" rotWithShape="0">
                    <a:srgbClr val="6E747A">
                      <a:alpha val="43000"/>
                    </a:srgbClr>
                  </a:outerShdw>
                </a:effectLst>
                <a:latin typeface="+mn-ea"/>
              </a:rPr>
              <a:t>12</a:t>
            </a:r>
            <a:r>
              <a:rPr lang="zh-CN" altLang="en-US" sz="2400" dirty="0">
                <a:solidFill>
                  <a:schemeClr val="accent1"/>
                </a:solidFill>
                <a:effectLst>
                  <a:outerShdw blurRad="38100" dist="25400" dir="5400000" algn="ctr" rotWithShape="0">
                    <a:srgbClr val="6E747A">
                      <a:alpha val="43000"/>
                    </a:srgbClr>
                  </a:outerShdw>
                </a:effectLst>
                <a:latin typeface="+mn-ea"/>
              </a:rPr>
              <a:t>日在厦门举办颁奖典礼。这次共有</a:t>
            </a:r>
            <a:r>
              <a:rPr lang="en-US" altLang="zh-CN" sz="2400" dirty="0">
                <a:solidFill>
                  <a:schemeClr val="accent1"/>
                </a:solidFill>
                <a:effectLst>
                  <a:outerShdw blurRad="38100" dist="25400" dir="5400000" algn="ctr" rotWithShape="0">
                    <a:srgbClr val="6E747A">
                      <a:alpha val="43000"/>
                    </a:srgbClr>
                  </a:outerShdw>
                </a:effectLst>
                <a:latin typeface="+mn-ea"/>
              </a:rPr>
              <a:t>168</a:t>
            </a:r>
            <a:r>
              <a:rPr lang="zh-CN" altLang="en-US" sz="2400" dirty="0">
                <a:solidFill>
                  <a:schemeClr val="accent1"/>
                </a:solidFill>
                <a:effectLst>
                  <a:outerShdw blurRad="38100" dist="25400" dir="5400000" algn="ctr" rotWithShape="0">
                    <a:srgbClr val="6E747A">
                      <a:alpha val="43000"/>
                    </a:srgbClr>
                  </a:outerShdw>
                </a:effectLst>
                <a:latin typeface="+mn-ea"/>
              </a:rPr>
              <a:t>部</a:t>
            </a:r>
            <a:r>
              <a:rPr lang="zh-CN" altLang="en-US" sz="2400" dirty="0" smtClean="0">
                <a:solidFill>
                  <a:schemeClr val="accent1"/>
                </a:solidFill>
                <a:effectLst>
                  <a:outerShdw blurRad="38100" dist="25400" dir="5400000" algn="ctr" rotWithShape="0">
                    <a:srgbClr val="6E747A">
                      <a:alpha val="43000"/>
                    </a:srgbClr>
                  </a:outerShdw>
                </a:effectLst>
                <a:latin typeface="+mn-ea"/>
              </a:rPr>
              <a:t>影片参评，我组</a:t>
            </a:r>
            <a:r>
              <a:rPr lang="zh-CN" altLang="en-US" sz="2400" dirty="0">
                <a:solidFill>
                  <a:schemeClr val="accent1"/>
                </a:solidFill>
                <a:effectLst>
                  <a:outerShdw blurRad="38100" dist="25400" dir="5400000" algn="ctr" rotWithShape="0">
                    <a:srgbClr val="6E747A">
                      <a:alpha val="43000"/>
                    </a:srgbClr>
                  </a:outerShdw>
                </a:effectLst>
                <a:latin typeface="+mn-ea"/>
              </a:rPr>
              <a:t>选取了具有代表性的</a:t>
            </a:r>
            <a:r>
              <a:rPr lang="en-US" altLang="zh-CN" sz="2400" dirty="0">
                <a:solidFill>
                  <a:schemeClr val="accent1"/>
                </a:solidFill>
                <a:effectLst>
                  <a:outerShdw blurRad="38100" dist="25400" dir="5400000" algn="ctr" rotWithShape="0">
                    <a:srgbClr val="6E747A">
                      <a:alpha val="43000"/>
                    </a:srgbClr>
                  </a:outerShdw>
                </a:effectLst>
                <a:latin typeface="+mn-ea"/>
              </a:rPr>
              <a:t>6</a:t>
            </a:r>
            <a:r>
              <a:rPr lang="zh-CN" altLang="en-US" sz="2400" dirty="0">
                <a:solidFill>
                  <a:schemeClr val="accent1"/>
                </a:solidFill>
                <a:effectLst>
                  <a:outerShdw blurRad="38100" dist="25400" dir="5400000" algn="ctr" rotWithShape="0">
                    <a:srgbClr val="6E747A">
                      <a:alpha val="43000"/>
                    </a:srgbClr>
                  </a:outerShdw>
                </a:effectLst>
                <a:latin typeface="+mn-ea"/>
              </a:rPr>
              <a:t>部最佳故事片</a:t>
            </a:r>
            <a:r>
              <a:rPr lang="zh-CN" altLang="en-US" sz="2400" dirty="0" smtClean="0">
                <a:solidFill>
                  <a:schemeClr val="accent1"/>
                </a:solidFill>
                <a:effectLst>
                  <a:outerShdw blurRad="38100" dist="25400" dir="5400000" algn="ctr" rotWithShape="0">
                    <a:srgbClr val="6E747A">
                      <a:alpha val="43000"/>
                    </a:srgbClr>
                  </a:outerShdw>
                </a:effectLst>
                <a:latin typeface="+mn-ea"/>
              </a:rPr>
              <a:t>提名电影的弹幕内容进行</a:t>
            </a:r>
            <a:r>
              <a:rPr lang="zh-CN" altLang="en-US" sz="2400" dirty="0">
                <a:solidFill>
                  <a:schemeClr val="accent1"/>
                </a:solidFill>
                <a:effectLst>
                  <a:outerShdw blurRad="38100" dist="25400" dir="5400000" algn="ctr" rotWithShape="0">
                    <a:srgbClr val="6E747A">
                      <a:alpha val="43000"/>
                    </a:srgbClr>
                  </a:outerShdw>
                </a:effectLst>
                <a:latin typeface="+mn-ea"/>
              </a:rPr>
              <a:t>情感</a:t>
            </a:r>
            <a:r>
              <a:rPr lang="zh-CN" altLang="en-US" sz="2400" dirty="0" smtClean="0">
                <a:solidFill>
                  <a:schemeClr val="accent1"/>
                </a:solidFill>
                <a:effectLst>
                  <a:outerShdw blurRad="38100" dist="25400" dir="5400000" algn="ctr" rotWithShape="0">
                    <a:srgbClr val="6E747A">
                      <a:alpha val="43000"/>
                    </a:srgbClr>
                  </a:outerShdw>
                </a:effectLst>
                <a:latin typeface="+mn-ea"/>
              </a:rPr>
              <a:t>分析及探究</a:t>
            </a:r>
            <a:r>
              <a:rPr lang="zh-CN" altLang="en-US" sz="2400" dirty="0">
                <a:solidFill>
                  <a:schemeClr val="accent1"/>
                </a:solidFill>
                <a:effectLst>
                  <a:outerShdw blurRad="38100" dist="25400" dir="5400000" algn="ctr" rotWithShape="0">
                    <a:srgbClr val="6E747A">
                      <a:alpha val="43000"/>
                    </a:srgbClr>
                  </a:outerShdw>
                </a:effectLst>
                <a:latin typeface="+mn-ea"/>
              </a:rPr>
              <a:t>活动</a:t>
            </a:r>
            <a:r>
              <a:rPr lang="zh-CN" altLang="en-US" sz="2400" dirty="0" smtClean="0">
                <a:solidFill>
                  <a:schemeClr val="accent1"/>
                </a:solidFill>
                <a:effectLst>
                  <a:outerShdw blurRad="38100" dist="25400" dir="5400000" algn="ctr" rotWithShape="0">
                    <a:srgbClr val="6E747A">
                      <a:alpha val="43000"/>
                    </a:srgbClr>
                  </a:outerShdw>
                </a:effectLst>
                <a:latin typeface="+mn-ea"/>
              </a:rPr>
              <a:t>。</a:t>
            </a:r>
            <a:endParaRPr lang="en-US" altLang="zh-CN" sz="2400" dirty="0" smtClean="0">
              <a:solidFill>
                <a:schemeClr val="accent1"/>
              </a:solidFill>
              <a:effectLst>
                <a:outerShdw blurRad="38100" dist="25400" dir="5400000" algn="ctr" rotWithShape="0">
                  <a:srgbClr val="6E747A">
                    <a:alpha val="43000"/>
                  </a:srgbClr>
                </a:outerShdw>
              </a:effectLst>
              <a:latin typeface="+mn-ea"/>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30" y="1758260"/>
            <a:ext cx="1951511" cy="2696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9643" y="1758262"/>
            <a:ext cx="1958499" cy="2696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142" y="1758261"/>
            <a:ext cx="1926167" cy="2696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4309" y="1758262"/>
            <a:ext cx="1909012" cy="2709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3321" y="1771609"/>
            <a:ext cx="1900052" cy="2696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3373" y="1758259"/>
            <a:ext cx="1816680" cy="2709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748145"/>
            <a:ext cx="12192000" cy="871154"/>
          </a:xfrm>
          <a:ln>
            <a:noFill/>
          </a:ln>
        </p:spPr>
        <p:txBody>
          <a:bodyPr>
            <a:normAutofit/>
          </a:bodyPr>
          <a:lstStyle/>
          <a:p>
            <a:pPr algn="ctr"/>
            <a:r>
              <a:rPr lang="zh-CN" altLang="en-US" sz="4000" b="1" dirty="0">
                <a:solidFill>
                  <a:srgbClr val="1621FF"/>
                </a:solidFill>
                <a:latin typeface="等线" panose="02010600030101010101" charset="-122"/>
                <a:ea typeface="等线" panose="02010600030101010101" charset="-122"/>
              </a:rPr>
              <a:t>项目简介</a:t>
            </a:r>
          </a:p>
        </p:txBody>
      </p:sp>
      <p:sp>
        <p:nvSpPr>
          <p:cNvPr id="3" name="内容占位符 2"/>
          <p:cNvSpPr>
            <a:spLocks noGrp="1"/>
          </p:cNvSpPr>
          <p:nvPr>
            <p:ph idx="1"/>
          </p:nvPr>
        </p:nvSpPr>
        <p:spPr>
          <a:xfrm>
            <a:off x="4535738" y="1935678"/>
            <a:ext cx="7102079" cy="4642427"/>
          </a:xfrm>
        </p:spPr>
        <p:txBody>
          <a:bodyPr>
            <a:normAutofit/>
          </a:bodyPr>
          <a:lstStyle/>
          <a:p>
            <a:pPr>
              <a:lnSpc>
                <a:spcPct val="150000"/>
              </a:lnSpc>
              <a:buFont typeface="Wingdings" panose="05000000000000000000" charset="0"/>
              <a:buChar char="l"/>
            </a:pPr>
            <a:r>
              <a:rPr lang="zh-CN" altLang="en-US" sz="2400" b="1" dirty="0" smtClean="0">
                <a:solidFill>
                  <a:schemeClr val="accent1"/>
                </a:solidFill>
                <a:effectLst>
                  <a:outerShdw blurRad="38100" dist="25400" dir="5400000" algn="ctr" rotWithShape="0">
                    <a:srgbClr val="6E747A">
                      <a:alpha val="43000"/>
                    </a:srgbClr>
                  </a:outerShdw>
                </a:effectLst>
                <a:latin typeface="+mn-ea"/>
              </a:rPr>
              <a:t> </a:t>
            </a:r>
            <a:r>
              <a:rPr lang="zh-CN" altLang="en-US" sz="2400" b="1" dirty="0" smtClean="0">
                <a:solidFill>
                  <a:srgbClr val="FF0000"/>
                </a:solidFill>
                <a:effectLst>
                  <a:outerShdw blurRad="38100" dist="25400" dir="5400000" algn="ctr" rotWithShape="0">
                    <a:srgbClr val="6E747A">
                      <a:alpha val="43000"/>
                    </a:srgbClr>
                  </a:outerShdw>
                </a:effectLst>
                <a:latin typeface="+mn-ea"/>
              </a:rPr>
              <a:t>弹</a:t>
            </a:r>
            <a:r>
              <a:rPr lang="zh-CN" altLang="en-US" sz="2400" b="1" dirty="0">
                <a:solidFill>
                  <a:srgbClr val="FF0000"/>
                </a:solidFill>
                <a:effectLst>
                  <a:outerShdw blurRad="38100" dist="25400" dir="5400000" algn="ctr" rotWithShape="0">
                    <a:srgbClr val="6E747A">
                      <a:alpha val="43000"/>
                    </a:srgbClr>
                  </a:outerShdw>
                </a:effectLst>
                <a:latin typeface="+mn-ea"/>
              </a:rPr>
              <a:t>幕</a:t>
            </a:r>
            <a:r>
              <a:rPr lang="zh-CN" altLang="en-US" sz="2400" dirty="0">
                <a:solidFill>
                  <a:schemeClr val="accent1"/>
                </a:solidFill>
                <a:effectLst>
                  <a:outerShdw blurRad="38100" dist="25400" dir="5400000" algn="ctr" rotWithShape="0">
                    <a:srgbClr val="6E747A">
                      <a:alpha val="43000"/>
                    </a:srgbClr>
                  </a:outerShdw>
                </a:effectLst>
                <a:latin typeface="+mn-ea"/>
              </a:rPr>
              <a:t>作为一种新媒体时代下的短信息表达方式，以实时评论的方式表达了用户对于当前视频的即刻认知与行为</a:t>
            </a:r>
            <a:r>
              <a:rPr lang="zh-CN" altLang="en-US" sz="2400" dirty="0" smtClean="0">
                <a:solidFill>
                  <a:schemeClr val="accent1"/>
                </a:solidFill>
                <a:effectLst>
                  <a:outerShdw blurRad="38100" dist="25400" dir="5400000" algn="ctr" rotWithShape="0">
                    <a:srgbClr val="6E747A">
                      <a:alpha val="43000"/>
                    </a:srgbClr>
                  </a:outerShdw>
                </a:effectLst>
                <a:latin typeface="+mn-ea"/>
              </a:rPr>
              <a:t>倾向。</a:t>
            </a:r>
            <a:endParaRPr lang="en-US" altLang="zh-CN" sz="2400" dirty="0" smtClean="0">
              <a:solidFill>
                <a:schemeClr val="accent1"/>
              </a:solidFill>
              <a:effectLst>
                <a:outerShdw blurRad="38100" dist="25400" dir="5400000" algn="ctr" rotWithShape="0">
                  <a:srgbClr val="6E747A">
                    <a:alpha val="43000"/>
                  </a:srgbClr>
                </a:outerShdw>
              </a:effectLst>
              <a:latin typeface="+mn-ea"/>
            </a:endParaRPr>
          </a:p>
          <a:p>
            <a:pPr>
              <a:lnSpc>
                <a:spcPct val="150000"/>
              </a:lnSpc>
              <a:buFont typeface="Wingdings" panose="05000000000000000000" charset="0"/>
              <a:buChar char="l"/>
            </a:pPr>
            <a:r>
              <a:rPr lang="zh-CN" altLang="en-US" sz="2400" dirty="0">
                <a:solidFill>
                  <a:schemeClr val="accent1"/>
                </a:solidFill>
                <a:effectLst>
                  <a:outerShdw blurRad="38100" dist="25400" dir="5400000" algn="ctr" rotWithShape="0">
                    <a:srgbClr val="6E747A">
                      <a:alpha val="43000"/>
                    </a:srgbClr>
                  </a:outerShdw>
                </a:effectLst>
                <a:latin typeface="+mn-ea"/>
              </a:rPr>
              <a:t>应用</a:t>
            </a:r>
            <a:r>
              <a:rPr lang="en-US" altLang="zh-CN" sz="2400" b="1" dirty="0">
                <a:solidFill>
                  <a:srgbClr val="FF0000"/>
                </a:solidFill>
                <a:effectLst>
                  <a:outerShdw blurRad="38100" dist="25400" dir="5400000" algn="ctr" rotWithShape="0">
                    <a:srgbClr val="6E747A">
                      <a:alpha val="43000"/>
                    </a:srgbClr>
                  </a:outerShdw>
                </a:effectLst>
                <a:latin typeface="+mn-ea"/>
              </a:rPr>
              <a:t>Python</a:t>
            </a:r>
            <a:r>
              <a:rPr lang="zh-CN" altLang="en-US" sz="2400" dirty="0">
                <a:solidFill>
                  <a:schemeClr val="accent1"/>
                </a:solidFill>
                <a:effectLst>
                  <a:outerShdw blurRad="38100" dist="25400" dir="5400000" algn="ctr" rotWithShape="0">
                    <a:srgbClr val="6E747A">
                      <a:alpha val="43000"/>
                    </a:srgbClr>
                  </a:outerShdw>
                </a:effectLst>
                <a:latin typeface="+mn-ea"/>
              </a:rPr>
              <a:t>技术，对主流视频媒体平台的弹幕数据进行</a:t>
            </a:r>
            <a:r>
              <a:rPr lang="zh-CN" altLang="en-US" sz="2400" b="1" dirty="0">
                <a:solidFill>
                  <a:srgbClr val="FF0000"/>
                </a:solidFill>
                <a:effectLst>
                  <a:outerShdw blurRad="38100" dist="25400" dir="5400000" algn="ctr" rotWithShape="0">
                    <a:srgbClr val="6E747A">
                      <a:alpha val="43000"/>
                    </a:srgbClr>
                  </a:outerShdw>
                </a:effectLst>
                <a:latin typeface="+mn-ea"/>
              </a:rPr>
              <a:t>情感分析</a:t>
            </a:r>
            <a:r>
              <a:rPr lang="zh-CN" altLang="en-US" sz="2400" dirty="0">
                <a:solidFill>
                  <a:schemeClr val="accent1"/>
                </a:solidFill>
                <a:effectLst>
                  <a:outerShdw blurRad="38100" dist="25400" dir="5400000" algn="ctr" rotWithShape="0">
                    <a:srgbClr val="6E747A">
                      <a:alpha val="43000"/>
                    </a:srgbClr>
                  </a:outerShdw>
                </a:effectLst>
                <a:latin typeface="+mn-ea"/>
              </a:rPr>
              <a:t>，从弹幕中</a:t>
            </a:r>
            <a:r>
              <a:rPr lang="zh-CN" altLang="en-US" sz="2400" dirty="0">
                <a:solidFill>
                  <a:schemeClr val="accent1"/>
                </a:solidFill>
                <a:effectLst>
                  <a:outerShdw blurRad="38100" dist="25400" dir="5400000" algn="ctr" rotWithShape="0">
                    <a:srgbClr val="6E747A">
                      <a:alpha val="43000"/>
                    </a:srgbClr>
                  </a:outerShdw>
                </a:effectLst>
                <a:latin typeface="+mn-ea"/>
                <a:sym typeface="+mn-ea"/>
              </a:rPr>
              <a:t>获取观众</a:t>
            </a:r>
            <a:r>
              <a:rPr lang="zh-CN" altLang="en-US" sz="2400" dirty="0">
                <a:solidFill>
                  <a:schemeClr val="accent1"/>
                </a:solidFill>
                <a:effectLst>
                  <a:outerShdw blurRad="38100" dist="25400" dir="5400000" algn="ctr" rotWithShape="0">
                    <a:srgbClr val="6E747A">
                      <a:alpha val="43000"/>
                    </a:srgbClr>
                  </a:outerShdw>
                </a:effectLst>
                <a:latin typeface="+mn-ea"/>
              </a:rPr>
              <a:t>的舆论导向和影片的舆论形象，用于探究中国电影市场的</a:t>
            </a:r>
            <a:r>
              <a:rPr lang="zh-CN" altLang="en-US" sz="2400" b="1" dirty="0">
                <a:solidFill>
                  <a:srgbClr val="FF0000"/>
                </a:solidFill>
                <a:effectLst>
                  <a:outerShdw blurRad="38100" dist="25400" dir="5400000" algn="ctr" rotWithShape="0">
                    <a:srgbClr val="6E747A">
                      <a:alpha val="43000"/>
                    </a:srgbClr>
                  </a:outerShdw>
                </a:effectLst>
                <a:latin typeface="+mn-ea"/>
              </a:rPr>
              <a:t>观影取向</a:t>
            </a:r>
            <a:r>
              <a:rPr lang="zh-CN" altLang="en-US" sz="2400" dirty="0">
                <a:solidFill>
                  <a:schemeClr val="accent1"/>
                </a:solidFill>
                <a:effectLst>
                  <a:outerShdw blurRad="38100" dist="25400" dir="5400000" algn="ctr" rotWithShape="0">
                    <a:srgbClr val="6E747A">
                      <a:alpha val="43000"/>
                    </a:srgbClr>
                  </a:outerShdw>
                </a:effectLst>
                <a:latin typeface="+mn-ea"/>
              </a:rPr>
              <a:t>，给国产电影未来发展方向提供部分参考。</a:t>
            </a:r>
          </a:p>
          <a:p>
            <a:pPr>
              <a:lnSpc>
                <a:spcPct val="150000"/>
              </a:lnSpc>
              <a:buFont typeface="Wingdings" panose="05000000000000000000" charset="0"/>
              <a:buChar char="l"/>
            </a:pPr>
            <a:endParaRPr lang="en-US" altLang="zh-CN" sz="2400" dirty="0" smtClean="0">
              <a:solidFill>
                <a:schemeClr val="accent1"/>
              </a:solidFill>
              <a:effectLst>
                <a:outerShdw blurRad="38100" dist="25400" dir="5400000" algn="ctr" rotWithShape="0">
                  <a:srgbClr val="6E747A">
                    <a:alpha val="43000"/>
                  </a:srgbClr>
                </a:outerShdw>
              </a:effectLst>
              <a:latin typeface="+mn-ea"/>
            </a:endParaRPr>
          </a:p>
          <a:p>
            <a:pPr>
              <a:lnSpc>
                <a:spcPct val="150000"/>
              </a:lnSpc>
              <a:buFont typeface="Wingdings" panose="05000000000000000000" charset="0"/>
              <a:buChar char="l"/>
            </a:pPr>
            <a:endParaRPr lang="en-US" altLang="zh-CN" sz="2400" dirty="0" smtClean="0">
              <a:solidFill>
                <a:schemeClr val="accent1"/>
              </a:solidFill>
              <a:effectLst>
                <a:outerShdw blurRad="38100" dist="25400" dir="5400000" algn="ctr" rotWithShape="0">
                  <a:srgbClr val="6E747A">
                    <a:alpha val="43000"/>
                  </a:srgbClr>
                </a:outerShdw>
              </a:effectLst>
              <a:latin typeface="+mn-ea"/>
            </a:endParaRPr>
          </a:p>
          <a:p>
            <a:pPr>
              <a:lnSpc>
                <a:spcPct val="150000"/>
              </a:lnSpc>
              <a:buFont typeface="Wingdings" panose="05000000000000000000" charset="0"/>
              <a:buChar char="l"/>
            </a:pPr>
            <a:endParaRPr lang="zh-CN" altLang="en-US" sz="2400" dirty="0">
              <a:solidFill>
                <a:schemeClr val="accent1"/>
              </a:solidFill>
              <a:effectLst>
                <a:outerShdw blurRad="38100" dist="25400" dir="5400000" algn="ctr" rotWithShape="0">
                  <a:srgbClr val="6E747A">
                    <a:alpha val="43000"/>
                  </a:srgbClr>
                </a:outerShdw>
              </a:effectLst>
              <a:latin typeface="+mn-ea"/>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61" y="1983177"/>
            <a:ext cx="2168348" cy="16150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238" r="13519"/>
          <a:stretch>
            <a:fillRect/>
          </a:stretch>
        </p:blipFill>
        <p:spPr bwMode="auto">
          <a:xfrm>
            <a:off x="471698" y="4154891"/>
            <a:ext cx="1630425" cy="16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5526" y="4231626"/>
            <a:ext cx="1656417" cy="148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014" y="1983177"/>
            <a:ext cx="1543794" cy="154379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heel(1)">
                                      <p:cBhvr>
                                        <p:cTn id="11" dur="20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053"/>
                                        </p:tgtEl>
                                        <p:attrNameLst>
                                          <p:attrName>style.visibility</p:attrName>
                                        </p:attrNameLst>
                                      </p:cBhvr>
                                      <p:to>
                                        <p:strVal val="visible"/>
                                      </p:to>
                                    </p:set>
                                    <p:animEffect transition="in" filter="wipe(down)">
                                      <p:cBhvr>
                                        <p:cTn id="20" dur="500"/>
                                        <p:tgtEl>
                                          <p:spTgt spid="205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051"/>
                                        </p:tgtEl>
                                        <p:attrNameLst>
                                          <p:attrName>style.visibility</p:attrName>
                                        </p:attrNameLst>
                                      </p:cBhvr>
                                      <p:to>
                                        <p:strVal val="visible"/>
                                      </p:to>
                                    </p:set>
                                    <p:animEffect transition="in" filter="wipe(down)">
                                      <p:cBhvr>
                                        <p:cTn id="25" dur="500"/>
                                        <p:tgtEl>
                                          <p:spTgt spid="20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052"/>
                                        </p:tgtEl>
                                        <p:attrNameLst>
                                          <p:attrName>style.visibility</p:attrName>
                                        </p:attrNameLst>
                                      </p:cBhvr>
                                      <p:to>
                                        <p:strVal val="visible"/>
                                      </p:to>
                                    </p:set>
                                    <p:animEffect transition="in" filter="wipe(down)">
                                      <p:cBhvr>
                                        <p:cTn id="30"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0" y="724395"/>
            <a:ext cx="12192000" cy="942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solidFill>
                  <a:srgbClr val="1621FF"/>
                </a:solidFill>
                <a:latin typeface="等线" panose="02010600030101010101" charset="-122"/>
                <a:ea typeface="等线" panose="02010600030101010101" charset="-122"/>
              </a:rPr>
              <a:t>项目成员及分工</a:t>
            </a:r>
          </a:p>
        </p:txBody>
      </p:sp>
      <p:sp>
        <p:nvSpPr>
          <p:cNvPr id="6" name="内容占位符 2"/>
          <p:cNvSpPr>
            <a:spLocks noGrp="1"/>
          </p:cNvSpPr>
          <p:nvPr/>
        </p:nvSpPr>
        <p:spPr>
          <a:xfrm>
            <a:off x="4297045" y="0"/>
            <a:ext cx="3182620" cy="13589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2400" dirty="0">
              <a:solidFill>
                <a:schemeClr val="tx1">
                  <a:lumMod val="75000"/>
                  <a:lumOff val="25000"/>
                </a:schemeClr>
              </a:solidFill>
              <a:latin typeface="等线" panose="02010600030101010101" charset="-122"/>
              <a:ea typeface="等线" panose="02010600030101010101" charset="-122"/>
              <a:cs typeface="等线" panose="02010600030101010101" charset="-122"/>
            </a:endParaRPr>
          </a:p>
        </p:txBody>
      </p:sp>
      <p:pic>
        <p:nvPicPr>
          <p:cNvPr id="9" name="图片 8" descr="秦子麟"/>
          <p:cNvPicPr>
            <a:picLocks noChangeAspect="1"/>
          </p:cNvPicPr>
          <p:nvPr/>
        </p:nvPicPr>
        <p:blipFill rotWithShape="1">
          <a:blip r:embed="rId2"/>
          <a:srcRect l="14175" r="9115"/>
          <a:stretch>
            <a:fillRect/>
          </a:stretch>
        </p:blipFill>
        <p:spPr>
          <a:xfrm>
            <a:off x="475615" y="1821180"/>
            <a:ext cx="1697569" cy="2212975"/>
          </a:xfrm>
          <a:prstGeom prst="rect">
            <a:avLst/>
          </a:prstGeom>
        </p:spPr>
      </p:pic>
      <p:sp>
        <p:nvSpPr>
          <p:cNvPr id="11" name="文本框 10"/>
          <p:cNvSpPr txBox="1"/>
          <p:nvPr/>
        </p:nvSpPr>
        <p:spPr>
          <a:xfrm>
            <a:off x="2268188" y="1820545"/>
            <a:ext cx="3620168" cy="2213610"/>
          </a:xfrm>
          <a:prstGeom prst="rect">
            <a:avLst/>
          </a:prstGeom>
          <a:noFill/>
        </p:spPr>
        <p:txBody>
          <a:bodyPr wrap="square" rtlCol="0">
            <a:noAutofit/>
          </a:bodyPr>
          <a:lstStyle/>
          <a:p>
            <a:pPr indent="0">
              <a:lnSpc>
                <a:spcPct val="190000"/>
              </a:lnSpc>
              <a:buFont typeface="Arial" panose="020B0604020202020204" pitchFamily="34" charset="0"/>
              <a:buNone/>
            </a:pPr>
            <a:r>
              <a:rPr lang="zh-CN" altLang="en-US" sz="2400" dirty="0"/>
              <a:t>秦子麟</a:t>
            </a:r>
          </a:p>
          <a:p>
            <a:pPr indent="0">
              <a:lnSpc>
                <a:spcPct val="190000"/>
              </a:lnSpc>
              <a:buFont typeface="Arial" panose="020B0604020202020204" pitchFamily="34" charset="0"/>
              <a:buNone/>
            </a:pPr>
            <a:r>
              <a:rPr lang="zh-CN" altLang="en-US" sz="2400" dirty="0"/>
              <a:t>华南师范大学附属中学</a:t>
            </a:r>
          </a:p>
          <a:p>
            <a:pPr indent="0">
              <a:lnSpc>
                <a:spcPct val="190000"/>
              </a:lnSpc>
              <a:buFont typeface="Arial" panose="020B0604020202020204" pitchFamily="34" charset="0"/>
              <a:buNone/>
            </a:pPr>
            <a:r>
              <a:rPr lang="zh-CN" altLang="en-US" sz="2400" dirty="0" smtClean="0"/>
              <a:t>组长（统筹、论文、</a:t>
            </a:r>
            <a:r>
              <a:rPr lang="en-US" altLang="zh-CN" sz="2400" dirty="0" smtClean="0"/>
              <a:t>PPT</a:t>
            </a:r>
            <a:r>
              <a:rPr lang="zh-CN" altLang="en-US" sz="2400" dirty="0" smtClean="0"/>
              <a:t>）</a:t>
            </a:r>
            <a:endParaRPr lang="zh-CN" altLang="en-US" sz="2400" dirty="0"/>
          </a:p>
        </p:txBody>
      </p:sp>
      <p:pic>
        <p:nvPicPr>
          <p:cNvPr id="12" name="图片 11" descr="陈雨翔"/>
          <p:cNvPicPr>
            <a:picLocks noChangeAspect="1"/>
          </p:cNvPicPr>
          <p:nvPr/>
        </p:nvPicPr>
        <p:blipFill>
          <a:blip r:embed="rId3"/>
          <a:srcRect/>
          <a:stretch>
            <a:fillRect/>
          </a:stretch>
        </p:blipFill>
        <p:spPr>
          <a:xfrm>
            <a:off x="6085840" y="1821180"/>
            <a:ext cx="1660525" cy="2214245"/>
          </a:xfrm>
          <a:prstGeom prst="rect">
            <a:avLst/>
          </a:prstGeom>
        </p:spPr>
      </p:pic>
      <p:sp>
        <p:nvSpPr>
          <p:cNvPr id="13" name="文本框 12"/>
          <p:cNvSpPr txBox="1"/>
          <p:nvPr/>
        </p:nvSpPr>
        <p:spPr>
          <a:xfrm>
            <a:off x="7867015" y="1821180"/>
            <a:ext cx="4162689" cy="2212975"/>
          </a:xfrm>
          <a:prstGeom prst="rect">
            <a:avLst/>
          </a:prstGeom>
          <a:noFill/>
        </p:spPr>
        <p:txBody>
          <a:bodyPr wrap="square" rtlCol="0">
            <a:noAutofit/>
          </a:bodyPr>
          <a:lstStyle/>
          <a:p>
            <a:pPr>
              <a:lnSpc>
                <a:spcPct val="190000"/>
              </a:lnSpc>
            </a:pPr>
            <a:r>
              <a:rPr lang="zh-CN" altLang="en-US" sz="2400" dirty="0"/>
              <a:t>陈雨翔</a:t>
            </a:r>
          </a:p>
          <a:p>
            <a:pPr>
              <a:lnSpc>
                <a:spcPct val="190000"/>
              </a:lnSpc>
            </a:pPr>
            <a:r>
              <a:rPr lang="zh-CN" altLang="en-US" sz="2400" dirty="0"/>
              <a:t>北京师范大学实验中学</a:t>
            </a:r>
          </a:p>
          <a:p>
            <a:pPr>
              <a:lnSpc>
                <a:spcPct val="190000"/>
              </a:lnSpc>
            </a:pPr>
            <a:r>
              <a:rPr lang="zh-CN" altLang="en-US" sz="2400" dirty="0"/>
              <a:t>数据获取（爬虫）</a:t>
            </a:r>
          </a:p>
        </p:txBody>
      </p:sp>
      <p:pic>
        <p:nvPicPr>
          <p:cNvPr id="14" name="图片 13" descr="王一先"/>
          <p:cNvPicPr>
            <a:picLocks noChangeAspect="1"/>
          </p:cNvPicPr>
          <p:nvPr/>
        </p:nvPicPr>
        <p:blipFill>
          <a:blip r:embed="rId4"/>
          <a:stretch>
            <a:fillRect/>
          </a:stretch>
        </p:blipFill>
        <p:spPr>
          <a:xfrm>
            <a:off x="475614" y="4402455"/>
            <a:ext cx="1697569" cy="2212975"/>
          </a:xfrm>
          <a:prstGeom prst="rect">
            <a:avLst/>
          </a:prstGeom>
        </p:spPr>
      </p:pic>
      <p:sp>
        <p:nvSpPr>
          <p:cNvPr id="15" name="文本框 14"/>
          <p:cNvSpPr txBox="1"/>
          <p:nvPr/>
        </p:nvSpPr>
        <p:spPr>
          <a:xfrm>
            <a:off x="2268188" y="4407535"/>
            <a:ext cx="3620167" cy="2207895"/>
          </a:xfrm>
          <a:prstGeom prst="rect">
            <a:avLst/>
          </a:prstGeom>
          <a:noFill/>
        </p:spPr>
        <p:txBody>
          <a:bodyPr wrap="square" rtlCol="0">
            <a:noAutofit/>
          </a:bodyPr>
          <a:lstStyle/>
          <a:p>
            <a:pPr>
              <a:lnSpc>
                <a:spcPct val="190000"/>
              </a:lnSpc>
            </a:pPr>
            <a:r>
              <a:rPr lang="zh-CN" altLang="en-US" sz="2400" dirty="0"/>
              <a:t>王一先</a:t>
            </a:r>
          </a:p>
          <a:p>
            <a:pPr>
              <a:lnSpc>
                <a:spcPct val="190000"/>
              </a:lnSpc>
            </a:pPr>
            <a:r>
              <a:rPr lang="zh-CN" altLang="en-US" sz="2400" dirty="0"/>
              <a:t>苏州外国语学校</a:t>
            </a:r>
          </a:p>
          <a:p>
            <a:pPr>
              <a:lnSpc>
                <a:spcPct val="190000"/>
              </a:lnSpc>
            </a:pPr>
            <a:r>
              <a:rPr lang="zh-CN" altLang="en-US" sz="2400" dirty="0" smtClean="0"/>
              <a:t>数据处理（分词、打标）</a:t>
            </a:r>
            <a:endParaRPr lang="zh-CN" altLang="en-US" sz="2400" dirty="0"/>
          </a:p>
        </p:txBody>
      </p:sp>
      <p:pic>
        <p:nvPicPr>
          <p:cNvPr id="16" name="图片 15" descr="罗轶致"/>
          <p:cNvPicPr>
            <a:picLocks noChangeAspect="1"/>
          </p:cNvPicPr>
          <p:nvPr/>
        </p:nvPicPr>
        <p:blipFill>
          <a:blip r:embed="rId5"/>
          <a:stretch>
            <a:fillRect/>
          </a:stretch>
        </p:blipFill>
        <p:spPr>
          <a:xfrm>
            <a:off x="6096000" y="4402455"/>
            <a:ext cx="1650365" cy="2178685"/>
          </a:xfrm>
          <a:prstGeom prst="rect">
            <a:avLst/>
          </a:prstGeom>
          <a:solidFill>
            <a:srgbClr val="2CBFDC"/>
          </a:solidFill>
        </p:spPr>
      </p:pic>
      <p:sp>
        <p:nvSpPr>
          <p:cNvPr id="17" name="文本框 16"/>
          <p:cNvSpPr txBox="1"/>
          <p:nvPr/>
        </p:nvSpPr>
        <p:spPr>
          <a:xfrm>
            <a:off x="7850505" y="4424680"/>
            <a:ext cx="4179199" cy="2174240"/>
          </a:xfrm>
          <a:prstGeom prst="rect">
            <a:avLst/>
          </a:prstGeom>
          <a:noFill/>
        </p:spPr>
        <p:txBody>
          <a:bodyPr wrap="square" rtlCol="0">
            <a:noAutofit/>
          </a:bodyPr>
          <a:lstStyle/>
          <a:p>
            <a:pPr>
              <a:lnSpc>
                <a:spcPct val="190000"/>
              </a:lnSpc>
            </a:pPr>
            <a:r>
              <a:rPr lang="zh-CN" altLang="en-US" sz="2400" dirty="0"/>
              <a:t>罗轶致</a:t>
            </a:r>
          </a:p>
          <a:p>
            <a:pPr>
              <a:lnSpc>
                <a:spcPct val="190000"/>
              </a:lnSpc>
            </a:pPr>
            <a:r>
              <a:rPr lang="zh-CN" altLang="en-US" sz="2400" dirty="0"/>
              <a:t>武汉市光谷实验中学</a:t>
            </a:r>
          </a:p>
          <a:p>
            <a:pPr>
              <a:lnSpc>
                <a:spcPct val="190000"/>
              </a:lnSpc>
            </a:pPr>
            <a:r>
              <a:rPr lang="zh-CN" altLang="en-US" sz="2400" dirty="0"/>
              <a:t>数据</a:t>
            </a:r>
            <a:r>
              <a:rPr lang="zh-CN" altLang="en-US" sz="2400" dirty="0" smtClean="0"/>
              <a:t>可视化（饼图、词云图）</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黄杰瑞"/>
          <p:cNvPicPr>
            <a:picLocks noChangeAspect="1"/>
          </p:cNvPicPr>
          <p:nvPr/>
        </p:nvPicPr>
        <p:blipFill>
          <a:blip r:embed="rId2"/>
          <a:stretch>
            <a:fillRect/>
          </a:stretch>
        </p:blipFill>
        <p:spPr>
          <a:xfrm>
            <a:off x="572135" y="1192530"/>
            <a:ext cx="1800452" cy="2374900"/>
          </a:xfrm>
          <a:prstGeom prst="rect">
            <a:avLst/>
          </a:prstGeom>
        </p:spPr>
      </p:pic>
      <p:sp>
        <p:nvSpPr>
          <p:cNvPr id="6" name="文本框 5"/>
          <p:cNvSpPr txBox="1"/>
          <p:nvPr/>
        </p:nvSpPr>
        <p:spPr>
          <a:xfrm>
            <a:off x="2437766" y="1191260"/>
            <a:ext cx="3712210" cy="2374265"/>
          </a:xfrm>
          <a:prstGeom prst="rect">
            <a:avLst/>
          </a:prstGeom>
          <a:noFill/>
        </p:spPr>
        <p:txBody>
          <a:bodyPr wrap="square" rtlCol="0" anchor="t">
            <a:noAutofit/>
          </a:bodyPr>
          <a:lstStyle/>
          <a:p>
            <a:pPr>
              <a:lnSpc>
                <a:spcPct val="190000"/>
              </a:lnSpc>
            </a:pPr>
            <a:r>
              <a:rPr lang="zh-CN" altLang="en-US" sz="2400" dirty="0"/>
              <a:t>黄杰瑞</a:t>
            </a:r>
          </a:p>
          <a:p>
            <a:pPr>
              <a:lnSpc>
                <a:spcPct val="190000"/>
              </a:lnSpc>
            </a:pPr>
            <a:r>
              <a:rPr lang="zh-CN" altLang="en-US" sz="2400" dirty="0"/>
              <a:t>华南师范大学附属中学</a:t>
            </a:r>
          </a:p>
          <a:p>
            <a:pPr>
              <a:lnSpc>
                <a:spcPct val="190000"/>
              </a:lnSpc>
            </a:pPr>
            <a:r>
              <a:rPr lang="zh-CN" altLang="en-US" sz="2400" dirty="0"/>
              <a:t>撰写</a:t>
            </a:r>
            <a:r>
              <a:rPr lang="zh-CN" altLang="en-US" sz="2400" dirty="0" smtClean="0"/>
              <a:t>论文</a:t>
            </a:r>
            <a:endParaRPr lang="zh-CN" altLang="en-US" sz="2400" dirty="0"/>
          </a:p>
        </p:txBody>
      </p:sp>
      <p:pic>
        <p:nvPicPr>
          <p:cNvPr id="7" name="图片 6" descr="宋倍峤"/>
          <p:cNvPicPr>
            <a:picLocks noChangeAspect="1"/>
          </p:cNvPicPr>
          <p:nvPr/>
        </p:nvPicPr>
        <p:blipFill>
          <a:blip r:embed="rId3"/>
          <a:stretch>
            <a:fillRect/>
          </a:stretch>
        </p:blipFill>
        <p:spPr>
          <a:xfrm>
            <a:off x="572135" y="4097019"/>
            <a:ext cx="1754505" cy="2373630"/>
          </a:xfrm>
          <a:prstGeom prst="rect">
            <a:avLst/>
          </a:prstGeom>
        </p:spPr>
      </p:pic>
      <p:sp>
        <p:nvSpPr>
          <p:cNvPr id="8" name="文本框 7"/>
          <p:cNvSpPr txBox="1"/>
          <p:nvPr/>
        </p:nvSpPr>
        <p:spPr>
          <a:xfrm>
            <a:off x="2437767" y="4112896"/>
            <a:ext cx="3712210" cy="2375535"/>
          </a:xfrm>
          <a:prstGeom prst="rect">
            <a:avLst/>
          </a:prstGeom>
          <a:noFill/>
        </p:spPr>
        <p:txBody>
          <a:bodyPr wrap="square" rtlCol="0" anchor="t">
            <a:noAutofit/>
          </a:bodyPr>
          <a:lstStyle/>
          <a:p>
            <a:pPr>
              <a:lnSpc>
                <a:spcPct val="190000"/>
              </a:lnSpc>
            </a:pPr>
            <a:r>
              <a:rPr lang="zh-CN" altLang="en-US" sz="2400" dirty="0"/>
              <a:t>宋倍峤</a:t>
            </a:r>
          </a:p>
          <a:p>
            <a:pPr>
              <a:lnSpc>
                <a:spcPct val="190000"/>
              </a:lnSpc>
            </a:pPr>
            <a:r>
              <a:rPr lang="zh-CN" altLang="en-US" sz="2400" dirty="0"/>
              <a:t>岱山实验学校</a:t>
            </a:r>
          </a:p>
          <a:p>
            <a:pPr>
              <a:lnSpc>
                <a:spcPct val="190000"/>
              </a:lnSpc>
            </a:pPr>
            <a:endParaRPr lang="zh-CN" altLang="en-US" sz="2400" dirty="0"/>
          </a:p>
        </p:txBody>
      </p:sp>
      <p:pic>
        <p:nvPicPr>
          <p:cNvPr id="9" name="图片 8" descr="王艺辰"/>
          <p:cNvPicPr>
            <a:picLocks noChangeAspect="1"/>
          </p:cNvPicPr>
          <p:nvPr/>
        </p:nvPicPr>
        <p:blipFill>
          <a:blip r:embed="rId4"/>
          <a:srcRect t="5212"/>
          <a:stretch>
            <a:fillRect/>
          </a:stretch>
        </p:blipFill>
        <p:spPr>
          <a:xfrm>
            <a:off x="6225312" y="1191260"/>
            <a:ext cx="1800452" cy="2357755"/>
          </a:xfrm>
          <a:prstGeom prst="rect">
            <a:avLst/>
          </a:prstGeom>
        </p:spPr>
      </p:pic>
      <p:sp>
        <p:nvSpPr>
          <p:cNvPr id="10" name="文本框 9"/>
          <p:cNvSpPr txBox="1"/>
          <p:nvPr/>
        </p:nvSpPr>
        <p:spPr>
          <a:xfrm>
            <a:off x="8122721" y="1201102"/>
            <a:ext cx="3843655" cy="2357755"/>
          </a:xfrm>
          <a:prstGeom prst="rect">
            <a:avLst/>
          </a:prstGeom>
          <a:noFill/>
        </p:spPr>
        <p:txBody>
          <a:bodyPr wrap="square" rtlCol="0" anchor="t">
            <a:noAutofit/>
          </a:bodyPr>
          <a:lstStyle/>
          <a:p>
            <a:pPr>
              <a:lnSpc>
                <a:spcPct val="190000"/>
              </a:lnSpc>
            </a:pPr>
            <a:r>
              <a:rPr lang="zh-CN" altLang="en-US" sz="2400" dirty="0" smtClean="0"/>
              <a:t>王艺</a:t>
            </a:r>
            <a:r>
              <a:rPr lang="zh-CN" altLang="en-US" sz="2400" dirty="0"/>
              <a:t>辰</a:t>
            </a:r>
          </a:p>
          <a:p>
            <a:pPr>
              <a:lnSpc>
                <a:spcPct val="190000"/>
              </a:lnSpc>
            </a:pPr>
            <a:r>
              <a:rPr lang="zh-CN" altLang="en-US" sz="2400" dirty="0"/>
              <a:t>北京师范大学昌平附属学校</a:t>
            </a:r>
          </a:p>
          <a:p>
            <a:pPr>
              <a:lnSpc>
                <a:spcPct val="190000"/>
              </a:lnSpc>
            </a:pPr>
            <a:r>
              <a:rPr lang="zh-CN" altLang="en-US" sz="2400" dirty="0" smtClean="0"/>
              <a:t>制作</a:t>
            </a:r>
            <a:r>
              <a:rPr lang="en-US" altLang="zh-CN" sz="2400" dirty="0" smtClean="0"/>
              <a:t>PPT</a:t>
            </a:r>
            <a:endParaRPr lang="en-US" altLang="zh-CN" sz="2400" dirty="0"/>
          </a:p>
        </p:txBody>
      </p:sp>
      <p:pic>
        <p:nvPicPr>
          <p:cNvPr id="11" name="图片 10" descr="张钰梁"/>
          <p:cNvPicPr>
            <a:picLocks noChangeAspect="1"/>
          </p:cNvPicPr>
          <p:nvPr/>
        </p:nvPicPr>
        <p:blipFill>
          <a:blip r:embed="rId5"/>
          <a:stretch>
            <a:fillRect/>
          </a:stretch>
        </p:blipFill>
        <p:spPr>
          <a:xfrm>
            <a:off x="6281419" y="4112896"/>
            <a:ext cx="1744345" cy="2357754"/>
          </a:xfrm>
          <a:prstGeom prst="rect">
            <a:avLst/>
          </a:prstGeom>
        </p:spPr>
      </p:pic>
      <p:sp>
        <p:nvSpPr>
          <p:cNvPr id="12" name="文本框 11"/>
          <p:cNvSpPr txBox="1"/>
          <p:nvPr/>
        </p:nvSpPr>
        <p:spPr>
          <a:xfrm>
            <a:off x="8122721" y="4112895"/>
            <a:ext cx="3966360" cy="2357754"/>
          </a:xfrm>
          <a:prstGeom prst="rect">
            <a:avLst/>
          </a:prstGeom>
          <a:noFill/>
        </p:spPr>
        <p:txBody>
          <a:bodyPr wrap="square" rtlCol="0" anchor="t">
            <a:noAutofit/>
          </a:bodyPr>
          <a:lstStyle/>
          <a:p>
            <a:pPr>
              <a:lnSpc>
                <a:spcPct val="190000"/>
              </a:lnSpc>
            </a:pPr>
            <a:r>
              <a:rPr lang="zh-CN" altLang="en-US" sz="2400" dirty="0"/>
              <a:t>张钰梁</a:t>
            </a:r>
          </a:p>
          <a:p>
            <a:pPr>
              <a:lnSpc>
                <a:spcPct val="190000"/>
              </a:lnSpc>
            </a:pPr>
            <a:r>
              <a:rPr lang="zh-CN" altLang="en-US" sz="2400" dirty="0"/>
              <a:t>广州市第八十六中学</a:t>
            </a:r>
          </a:p>
          <a:p>
            <a:pPr>
              <a:lnSpc>
                <a:spcPct val="190000"/>
              </a:lnSpc>
            </a:pPr>
            <a:r>
              <a:rPr lang="zh-CN" altLang="en-US" sz="2400" dirty="0"/>
              <a:t>项目汇报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3021898" y="2783858"/>
            <a:ext cx="801958" cy="45719"/>
          </a:xfrm>
          <a:custGeom>
            <a:avLst/>
            <a:gdLst>
              <a:gd name="connsiteX0" fmla="*/ 0 w 1332033"/>
              <a:gd name="connsiteY0" fmla="*/ 45720 h 91440"/>
              <a:gd name="connsiteX1" fmla="*/ 683116 w 1332033"/>
              <a:gd name="connsiteY1" fmla="*/ 45720 h 91440"/>
              <a:gd name="connsiteX2" fmla="*/ 683116 w 1332033"/>
              <a:gd name="connsiteY2" fmla="*/ 56614 h 91440"/>
              <a:gd name="connsiteX3" fmla="*/ 1332033 w 1332033"/>
              <a:gd name="connsiteY3" fmla="*/ 56614 h 91440"/>
            </a:gdLst>
            <a:ahLst/>
            <a:cxnLst>
              <a:cxn ang="0">
                <a:pos x="connsiteX0" y="connsiteY0"/>
              </a:cxn>
              <a:cxn ang="0">
                <a:pos x="connsiteX1" y="connsiteY1"/>
              </a:cxn>
              <a:cxn ang="0">
                <a:pos x="connsiteX2" y="connsiteY2"/>
              </a:cxn>
              <a:cxn ang="0">
                <a:pos x="connsiteX3" y="connsiteY3"/>
              </a:cxn>
            </a:cxnLst>
            <a:rect l="l" t="t" r="r" b="b"/>
            <a:pathLst>
              <a:path w="1332033" h="91440">
                <a:moveTo>
                  <a:pt x="0" y="45720"/>
                </a:moveTo>
                <a:lnTo>
                  <a:pt x="683116" y="45720"/>
                </a:lnTo>
                <a:lnTo>
                  <a:pt x="683116" y="56614"/>
                </a:lnTo>
                <a:lnTo>
                  <a:pt x="1332033" y="56614"/>
                </a:lnTo>
              </a:path>
            </a:pathLst>
          </a:custGeom>
          <a:noFill/>
          <a:ln>
            <a:tailEnd type="arrow"/>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656528" tIns="1139" rIns="656528" bIns="1140" numCol="1" spcCol="1270" anchor="ctr" anchorCtr="0">
            <a:noAutofit/>
          </a:bodyPr>
          <a:lstStyle/>
          <a:p>
            <a:pPr lvl="0" algn="ctr" defTabSz="222250">
              <a:lnSpc>
                <a:spcPct val="90000"/>
              </a:lnSpc>
              <a:spcBef>
                <a:spcPct val="0"/>
              </a:spcBef>
              <a:spcAft>
                <a:spcPct val="35000"/>
              </a:spcAft>
            </a:pPr>
            <a:endParaRPr lang="zh-CN" altLang="en-US" sz="500" kern="1200">
              <a:latin typeface="华文中宋" panose="02010600040101010101" pitchFamily="2" charset="-122"/>
              <a:ea typeface="华文中宋" panose="02010600040101010101" pitchFamily="2" charset="-122"/>
            </a:endParaRPr>
          </a:p>
        </p:txBody>
      </p:sp>
      <p:sp>
        <p:nvSpPr>
          <p:cNvPr id="5" name="任意多边形 4"/>
          <p:cNvSpPr/>
          <p:nvPr/>
        </p:nvSpPr>
        <p:spPr>
          <a:xfrm>
            <a:off x="621883" y="2159309"/>
            <a:ext cx="2400014" cy="1312647"/>
          </a:xfrm>
          <a:custGeom>
            <a:avLst/>
            <a:gdLst>
              <a:gd name="connsiteX0" fmla="*/ 0 w 2400014"/>
              <a:gd name="connsiteY0" fmla="*/ 0 h 1312647"/>
              <a:gd name="connsiteX1" fmla="*/ 2400014 w 2400014"/>
              <a:gd name="connsiteY1" fmla="*/ 0 h 1312647"/>
              <a:gd name="connsiteX2" fmla="*/ 2400014 w 2400014"/>
              <a:gd name="connsiteY2" fmla="*/ 1312647 h 1312647"/>
              <a:gd name="connsiteX3" fmla="*/ 0 w 2400014"/>
              <a:gd name="connsiteY3" fmla="*/ 1312647 h 1312647"/>
              <a:gd name="connsiteX4" fmla="*/ 0 w 2400014"/>
              <a:gd name="connsiteY4" fmla="*/ 0 h 131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014" h="1312647">
                <a:moveTo>
                  <a:pt x="0" y="0"/>
                </a:moveTo>
                <a:lnTo>
                  <a:pt x="2400014" y="0"/>
                </a:lnTo>
                <a:lnTo>
                  <a:pt x="2400014" y="1312647"/>
                </a:lnTo>
                <a:lnTo>
                  <a:pt x="0" y="1312647"/>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lvl="0" algn="ctr" defTabSz="1066800">
              <a:lnSpc>
                <a:spcPct val="100000"/>
              </a:lnSpc>
              <a:spcBef>
                <a:spcPct val="0"/>
              </a:spcBef>
              <a:spcAft>
                <a:spcPct val="35000"/>
              </a:spcAft>
            </a:pPr>
            <a:r>
              <a:rPr lang="zh-CN" altLang="en-US" sz="2800" b="1" dirty="0" smtClean="0">
                <a:latin typeface="+mn-ea"/>
                <a:cs typeface="Times New Roman" panose="02020603050405020304" pitchFamily="18" charset="0"/>
              </a:rPr>
              <a:t>选择数据源</a:t>
            </a:r>
            <a:endParaRPr lang="en-US" altLang="zh-CN" sz="2800" b="1" dirty="0" smtClean="0">
              <a:latin typeface="+mn-ea"/>
              <a:cs typeface="Times New Roman" panose="02020603050405020304" pitchFamily="18" charset="0"/>
            </a:endParaRPr>
          </a:p>
          <a:p>
            <a:pPr lvl="0" algn="ctr" defTabSz="1066800">
              <a:lnSpc>
                <a:spcPct val="100000"/>
              </a:lnSpc>
              <a:spcBef>
                <a:spcPct val="0"/>
              </a:spcBef>
              <a:spcAft>
                <a:spcPct val="35000"/>
              </a:spcAft>
            </a:pPr>
            <a:r>
              <a:rPr lang="zh-CN" altLang="en-US" sz="2400" kern="1200" dirty="0" smtClean="0">
                <a:latin typeface="+mn-ea"/>
                <a:cs typeface="Times New Roman" panose="02020603050405020304" pitchFamily="18" charset="0"/>
              </a:rPr>
              <a:t>（主流媒体）</a:t>
            </a:r>
            <a:endParaRPr lang="zh-CN" altLang="en-US" sz="2400" kern="1200" dirty="0">
              <a:latin typeface="+mn-ea"/>
              <a:cs typeface="Times New Roman" panose="02020603050405020304" pitchFamily="18" charset="0"/>
            </a:endParaRPr>
          </a:p>
        </p:txBody>
      </p:sp>
      <p:sp>
        <p:nvSpPr>
          <p:cNvPr id="7" name="任意多边形 6"/>
          <p:cNvSpPr/>
          <p:nvPr/>
        </p:nvSpPr>
        <p:spPr>
          <a:xfrm>
            <a:off x="3850382" y="2159309"/>
            <a:ext cx="2978171" cy="1312647"/>
          </a:xfrm>
          <a:custGeom>
            <a:avLst/>
            <a:gdLst>
              <a:gd name="connsiteX0" fmla="*/ 0 w 2813365"/>
              <a:gd name="connsiteY0" fmla="*/ 0 h 1312647"/>
              <a:gd name="connsiteX1" fmla="*/ 2813365 w 2813365"/>
              <a:gd name="connsiteY1" fmla="*/ 0 h 1312647"/>
              <a:gd name="connsiteX2" fmla="*/ 2813365 w 2813365"/>
              <a:gd name="connsiteY2" fmla="*/ 1312647 h 1312647"/>
              <a:gd name="connsiteX3" fmla="*/ 0 w 2813365"/>
              <a:gd name="connsiteY3" fmla="*/ 1312647 h 1312647"/>
              <a:gd name="connsiteX4" fmla="*/ 0 w 2813365"/>
              <a:gd name="connsiteY4" fmla="*/ 0 h 131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365" h="1312647">
                <a:moveTo>
                  <a:pt x="0" y="0"/>
                </a:moveTo>
                <a:lnTo>
                  <a:pt x="2813365" y="0"/>
                </a:lnTo>
                <a:lnTo>
                  <a:pt x="2813365" y="1312647"/>
                </a:lnTo>
                <a:lnTo>
                  <a:pt x="0" y="1312647"/>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800" b="1" dirty="0">
                <a:latin typeface="+mn-ea"/>
                <a:cs typeface="Times New Roman" panose="02020603050405020304" pitchFamily="18" charset="0"/>
              </a:rPr>
              <a:t>数据获取</a:t>
            </a:r>
            <a:endParaRPr lang="en-US" altLang="zh-CN" sz="2800" b="1" kern="1200" dirty="0" smtClean="0">
              <a:latin typeface="+mn-ea"/>
              <a:cs typeface="Times New Roman" panose="02020603050405020304" pitchFamily="18" charset="0"/>
            </a:endParaRPr>
          </a:p>
          <a:p>
            <a:pPr lvl="0" algn="ctr" defTabSz="1066800">
              <a:lnSpc>
                <a:spcPct val="90000"/>
              </a:lnSpc>
              <a:spcBef>
                <a:spcPct val="0"/>
              </a:spcBef>
              <a:spcAft>
                <a:spcPct val="35000"/>
              </a:spcAft>
            </a:pPr>
            <a:r>
              <a:rPr lang="en-US" altLang="zh-CN" sz="2400" kern="1200" dirty="0" smtClean="0">
                <a:latin typeface="+mn-ea"/>
                <a:cs typeface="Times New Roman" panose="02020603050405020304" pitchFamily="18" charset="0"/>
              </a:rPr>
              <a:t>(</a:t>
            </a:r>
            <a:r>
              <a:rPr lang="zh-CN" altLang="en-US" sz="2400" kern="1200" dirty="0" smtClean="0">
                <a:latin typeface="+mn-ea"/>
                <a:cs typeface="Times New Roman" panose="02020603050405020304" pitchFamily="18" charset="0"/>
              </a:rPr>
              <a:t>爬虫</a:t>
            </a:r>
            <a:r>
              <a:rPr lang="zh-CN" altLang="en-US" sz="2400" dirty="0" smtClean="0">
                <a:latin typeface="+mn-ea"/>
                <a:cs typeface="Times New Roman" panose="02020603050405020304" pitchFamily="18" charset="0"/>
              </a:rPr>
              <a:t>、清洗、存储</a:t>
            </a:r>
            <a:r>
              <a:rPr lang="en-US" altLang="zh-CN" sz="2400" kern="1200" dirty="0" smtClean="0">
                <a:latin typeface="+mn-ea"/>
                <a:cs typeface="Times New Roman" panose="02020603050405020304" pitchFamily="18" charset="0"/>
              </a:rPr>
              <a:t>)</a:t>
            </a:r>
            <a:endParaRPr lang="zh-CN" altLang="en-US" sz="2400" kern="1200" dirty="0">
              <a:latin typeface="+mn-ea"/>
              <a:cs typeface="Times New Roman" panose="02020603050405020304" pitchFamily="18" charset="0"/>
            </a:endParaRPr>
          </a:p>
        </p:txBody>
      </p:sp>
      <p:sp>
        <p:nvSpPr>
          <p:cNvPr id="8" name="任意多边形 7"/>
          <p:cNvSpPr/>
          <p:nvPr/>
        </p:nvSpPr>
        <p:spPr>
          <a:xfrm>
            <a:off x="3823855" y="3503913"/>
            <a:ext cx="6279556" cy="1364668"/>
          </a:xfrm>
          <a:custGeom>
            <a:avLst/>
            <a:gdLst>
              <a:gd name="connsiteX0" fmla="*/ 8020264 w 8020264"/>
              <a:gd name="connsiteY0" fmla="*/ 0 h 1364668"/>
              <a:gd name="connsiteX1" fmla="*/ 8020264 w 8020264"/>
              <a:gd name="connsiteY1" fmla="*/ 699434 h 1364668"/>
              <a:gd name="connsiteX2" fmla="*/ 0 w 8020264"/>
              <a:gd name="connsiteY2" fmla="*/ 699434 h 1364668"/>
              <a:gd name="connsiteX3" fmla="*/ 0 w 8020264"/>
              <a:gd name="connsiteY3" fmla="*/ 1364668 h 1364668"/>
            </a:gdLst>
            <a:ahLst/>
            <a:cxnLst>
              <a:cxn ang="0">
                <a:pos x="connsiteX0" y="connsiteY0"/>
              </a:cxn>
              <a:cxn ang="0">
                <a:pos x="connsiteX1" y="connsiteY1"/>
              </a:cxn>
              <a:cxn ang="0">
                <a:pos x="connsiteX2" y="connsiteY2"/>
              </a:cxn>
              <a:cxn ang="0">
                <a:pos x="connsiteX3" y="connsiteY3"/>
              </a:cxn>
            </a:cxnLst>
            <a:rect l="l" t="t" r="r" b="b"/>
            <a:pathLst>
              <a:path w="8020264" h="1364668">
                <a:moveTo>
                  <a:pt x="8020264" y="0"/>
                </a:moveTo>
                <a:lnTo>
                  <a:pt x="8020264" y="699434"/>
                </a:lnTo>
                <a:lnTo>
                  <a:pt x="0" y="699434"/>
                </a:lnTo>
                <a:lnTo>
                  <a:pt x="0" y="1364668"/>
                </a:lnTo>
              </a:path>
            </a:pathLst>
          </a:custGeom>
          <a:noFill/>
          <a:ln>
            <a:tailEnd type="arrow"/>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539576" tIns="359281" rIns="2539575" bIns="359281" numCol="1" spcCol="1270" anchor="ctr" anchorCtr="0">
            <a:noAutofit/>
          </a:bodyPr>
          <a:lstStyle/>
          <a:p>
            <a:pPr lvl="0" algn="ctr" defTabSz="1644650">
              <a:lnSpc>
                <a:spcPct val="90000"/>
              </a:lnSpc>
              <a:spcBef>
                <a:spcPct val="0"/>
              </a:spcBef>
              <a:spcAft>
                <a:spcPct val="35000"/>
              </a:spcAft>
            </a:pPr>
            <a:endParaRPr lang="zh-CN" altLang="en-US" sz="3700" kern="1200">
              <a:latin typeface="华文中宋" panose="02010600040101010101" pitchFamily="2" charset="-122"/>
              <a:ea typeface="华文中宋" panose="02010600040101010101" pitchFamily="2" charset="-122"/>
            </a:endParaRPr>
          </a:p>
        </p:txBody>
      </p:sp>
      <p:sp>
        <p:nvSpPr>
          <p:cNvPr id="9" name="任意多边形 8"/>
          <p:cNvSpPr/>
          <p:nvPr/>
        </p:nvSpPr>
        <p:spPr>
          <a:xfrm>
            <a:off x="2500848" y="4888803"/>
            <a:ext cx="2646013" cy="1312647"/>
          </a:xfrm>
          <a:custGeom>
            <a:avLst/>
            <a:gdLst>
              <a:gd name="connsiteX0" fmla="*/ 0 w 2400014"/>
              <a:gd name="connsiteY0" fmla="*/ 0 h 1312647"/>
              <a:gd name="connsiteX1" fmla="*/ 2400014 w 2400014"/>
              <a:gd name="connsiteY1" fmla="*/ 0 h 1312647"/>
              <a:gd name="connsiteX2" fmla="*/ 2400014 w 2400014"/>
              <a:gd name="connsiteY2" fmla="*/ 1312647 h 1312647"/>
              <a:gd name="connsiteX3" fmla="*/ 0 w 2400014"/>
              <a:gd name="connsiteY3" fmla="*/ 1312647 h 1312647"/>
              <a:gd name="connsiteX4" fmla="*/ 0 w 2400014"/>
              <a:gd name="connsiteY4" fmla="*/ 0 h 131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014" h="1312647">
                <a:moveTo>
                  <a:pt x="0" y="0"/>
                </a:moveTo>
                <a:lnTo>
                  <a:pt x="2400014" y="0"/>
                </a:lnTo>
                <a:lnTo>
                  <a:pt x="2400014" y="1312647"/>
                </a:lnTo>
                <a:lnTo>
                  <a:pt x="0" y="1312647"/>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800" b="1" kern="1200" dirty="0" smtClean="0">
                <a:latin typeface="+mn-ea"/>
                <a:cs typeface="Times New Roman" panose="02020603050405020304" pitchFamily="18" charset="0"/>
              </a:rPr>
              <a:t>文字结论</a:t>
            </a:r>
            <a:endParaRPr lang="en-US" altLang="zh-CN" sz="2800" b="1" kern="1200" dirty="0" smtClean="0">
              <a:latin typeface="+mn-ea"/>
              <a:cs typeface="Times New Roman" panose="02020603050405020304" pitchFamily="18" charset="0"/>
            </a:endParaRPr>
          </a:p>
          <a:p>
            <a:pPr lvl="0" algn="ctr" defTabSz="1066800">
              <a:lnSpc>
                <a:spcPct val="90000"/>
              </a:lnSpc>
              <a:spcBef>
                <a:spcPct val="0"/>
              </a:spcBef>
              <a:spcAft>
                <a:spcPct val="35000"/>
              </a:spcAft>
            </a:pPr>
            <a:r>
              <a:rPr lang="zh-CN" altLang="en-US" sz="2400" kern="1200" dirty="0" smtClean="0">
                <a:latin typeface="+mn-ea"/>
                <a:cs typeface="Times New Roman" panose="02020603050405020304" pitchFamily="18" charset="0"/>
              </a:rPr>
              <a:t>（人工分析）</a:t>
            </a:r>
            <a:endParaRPr lang="zh-CN" altLang="en-US" sz="2400" kern="1200" dirty="0">
              <a:latin typeface="+mn-ea"/>
              <a:cs typeface="Times New Roman" panose="02020603050405020304" pitchFamily="18" charset="0"/>
            </a:endParaRPr>
          </a:p>
        </p:txBody>
      </p:sp>
      <p:sp>
        <p:nvSpPr>
          <p:cNvPr id="11" name="任意多边形 10"/>
          <p:cNvSpPr/>
          <p:nvPr/>
        </p:nvSpPr>
        <p:spPr>
          <a:xfrm>
            <a:off x="5146861" y="5511585"/>
            <a:ext cx="1882163" cy="45719"/>
          </a:xfrm>
          <a:custGeom>
            <a:avLst/>
            <a:gdLst>
              <a:gd name="connsiteX0" fmla="*/ 0 w 1375563"/>
              <a:gd name="connsiteY0" fmla="*/ 45720 h 91440"/>
              <a:gd name="connsiteX1" fmla="*/ 1375563 w 1375563"/>
              <a:gd name="connsiteY1" fmla="*/ 45720 h 91440"/>
            </a:gdLst>
            <a:ahLst/>
            <a:cxnLst>
              <a:cxn ang="0">
                <a:pos x="connsiteX0" y="connsiteY0"/>
              </a:cxn>
              <a:cxn ang="0">
                <a:pos x="connsiteX1" y="connsiteY1"/>
              </a:cxn>
            </a:cxnLst>
            <a:rect l="l" t="t" r="r" b="b"/>
            <a:pathLst>
              <a:path w="1375563" h="91440">
                <a:moveTo>
                  <a:pt x="0" y="45720"/>
                </a:moveTo>
                <a:lnTo>
                  <a:pt x="1375563" y="45720"/>
                </a:lnTo>
              </a:path>
            </a:pathLst>
          </a:custGeom>
          <a:noFill/>
          <a:ln>
            <a:tailEnd type="arrow"/>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677585" tIns="1139" rIns="677585" bIns="1140" numCol="1" spcCol="1270" anchor="ctr" anchorCtr="0">
            <a:noAutofit/>
          </a:bodyPr>
          <a:lstStyle/>
          <a:p>
            <a:pPr lvl="0" algn="ctr" defTabSz="222250">
              <a:lnSpc>
                <a:spcPct val="90000"/>
              </a:lnSpc>
              <a:spcBef>
                <a:spcPct val="0"/>
              </a:spcBef>
              <a:spcAft>
                <a:spcPct val="35000"/>
              </a:spcAft>
            </a:pPr>
            <a:endParaRPr lang="zh-CN" altLang="en-US" sz="500" kern="1200">
              <a:latin typeface="华文中宋" panose="02010600040101010101" pitchFamily="2" charset="-122"/>
              <a:ea typeface="华文中宋" panose="02010600040101010101" pitchFamily="2" charset="-122"/>
            </a:endParaRPr>
          </a:p>
        </p:txBody>
      </p:sp>
      <p:sp>
        <p:nvSpPr>
          <p:cNvPr id="12" name="任意多边形 11"/>
          <p:cNvSpPr/>
          <p:nvPr/>
        </p:nvSpPr>
        <p:spPr>
          <a:xfrm>
            <a:off x="7029024" y="4888804"/>
            <a:ext cx="2624954" cy="1312647"/>
          </a:xfrm>
          <a:custGeom>
            <a:avLst/>
            <a:gdLst>
              <a:gd name="connsiteX0" fmla="*/ 0 w 2400014"/>
              <a:gd name="connsiteY0" fmla="*/ 0 h 1312647"/>
              <a:gd name="connsiteX1" fmla="*/ 2400014 w 2400014"/>
              <a:gd name="connsiteY1" fmla="*/ 0 h 1312647"/>
              <a:gd name="connsiteX2" fmla="*/ 2400014 w 2400014"/>
              <a:gd name="connsiteY2" fmla="*/ 1312647 h 1312647"/>
              <a:gd name="connsiteX3" fmla="*/ 0 w 2400014"/>
              <a:gd name="connsiteY3" fmla="*/ 1312647 h 1312647"/>
              <a:gd name="connsiteX4" fmla="*/ 0 w 2400014"/>
              <a:gd name="connsiteY4" fmla="*/ 0 h 131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014" h="1312647">
                <a:moveTo>
                  <a:pt x="0" y="0"/>
                </a:moveTo>
                <a:lnTo>
                  <a:pt x="2400014" y="0"/>
                </a:lnTo>
                <a:lnTo>
                  <a:pt x="2400014" y="1312647"/>
                </a:lnTo>
                <a:lnTo>
                  <a:pt x="0" y="1312647"/>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800" b="1" kern="1200" dirty="0" smtClean="0">
                <a:latin typeface="+mn-ea"/>
                <a:cs typeface="Times New Roman" panose="02020603050405020304" pitchFamily="18" charset="0"/>
              </a:rPr>
              <a:t>项目汇报</a:t>
            </a:r>
            <a:endParaRPr lang="en-US" altLang="zh-CN" sz="2800" b="1" kern="1200" dirty="0" smtClean="0">
              <a:latin typeface="+mn-ea"/>
              <a:cs typeface="Times New Roman" panose="02020603050405020304" pitchFamily="18" charset="0"/>
            </a:endParaRPr>
          </a:p>
          <a:p>
            <a:pPr lvl="0" algn="ctr" defTabSz="1066800">
              <a:lnSpc>
                <a:spcPct val="90000"/>
              </a:lnSpc>
              <a:spcBef>
                <a:spcPct val="0"/>
              </a:spcBef>
              <a:spcAft>
                <a:spcPct val="35000"/>
              </a:spcAft>
            </a:pPr>
            <a:r>
              <a:rPr lang="en-US" altLang="zh-CN" sz="2400" kern="1200" dirty="0" smtClean="0">
                <a:latin typeface="+mn-ea"/>
                <a:cs typeface="Times New Roman" panose="02020603050405020304" pitchFamily="18" charset="0"/>
              </a:rPr>
              <a:t>(</a:t>
            </a:r>
            <a:r>
              <a:rPr lang="zh-CN" altLang="en-US" sz="2400" dirty="0">
                <a:latin typeface="+mn-ea"/>
                <a:cs typeface="Times New Roman" panose="02020603050405020304" pitchFamily="18" charset="0"/>
              </a:rPr>
              <a:t>制作</a:t>
            </a:r>
            <a:r>
              <a:rPr lang="en-US" altLang="zh-CN" sz="2400" kern="1200" dirty="0" smtClean="0">
                <a:latin typeface="+mn-ea"/>
                <a:cs typeface="Times New Roman" panose="02020603050405020304" pitchFamily="18" charset="0"/>
              </a:rPr>
              <a:t>PPT)</a:t>
            </a:r>
            <a:endParaRPr lang="zh-CN" altLang="en-US" sz="2400" kern="1200" dirty="0">
              <a:latin typeface="+mn-ea"/>
              <a:cs typeface="Times New Roman" panose="02020603050405020304" pitchFamily="18" charset="0"/>
            </a:endParaRPr>
          </a:p>
        </p:txBody>
      </p:sp>
      <p:sp>
        <p:nvSpPr>
          <p:cNvPr id="14" name="任意多边形 13"/>
          <p:cNvSpPr/>
          <p:nvPr/>
        </p:nvSpPr>
        <p:spPr>
          <a:xfrm>
            <a:off x="6828553" y="2783857"/>
            <a:ext cx="925373" cy="45719"/>
          </a:xfrm>
          <a:custGeom>
            <a:avLst/>
            <a:gdLst>
              <a:gd name="connsiteX0" fmla="*/ 0 w 1413651"/>
              <a:gd name="connsiteY0" fmla="*/ 45720 h 91440"/>
              <a:gd name="connsiteX1" fmla="*/ 1413651 w 1413651"/>
              <a:gd name="connsiteY1" fmla="*/ 45720 h 91440"/>
            </a:gdLst>
            <a:ahLst/>
            <a:cxnLst>
              <a:cxn ang="0">
                <a:pos x="connsiteX0" y="connsiteY0"/>
              </a:cxn>
              <a:cxn ang="0">
                <a:pos x="connsiteX1" y="connsiteY1"/>
              </a:cxn>
            </a:cxnLst>
            <a:rect l="l" t="t" r="r" b="b"/>
            <a:pathLst>
              <a:path w="1413651" h="91440">
                <a:moveTo>
                  <a:pt x="0" y="45720"/>
                </a:moveTo>
                <a:lnTo>
                  <a:pt x="1413651" y="45720"/>
                </a:lnTo>
              </a:path>
            </a:pathLst>
          </a:custGeom>
          <a:noFill/>
          <a:ln>
            <a:tailEnd type="arrow"/>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696009" tIns="1139" rIns="696008" bIns="1140" numCol="1" spcCol="1270" anchor="ctr" anchorCtr="0">
            <a:noAutofit/>
          </a:bodyPr>
          <a:lstStyle/>
          <a:p>
            <a:pPr lvl="0" algn="ctr" defTabSz="222250">
              <a:lnSpc>
                <a:spcPct val="90000"/>
              </a:lnSpc>
              <a:spcBef>
                <a:spcPct val="0"/>
              </a:spcBef>
              <a:spcAft>
                <a:spcPct val="35000"/>
              </a:spcAft>
            </a:pPr>
            <a:endParaRPr lang="zh-CN" altLang="en-US" sz="500" kern="1200">
              <a:latin typeface="华文中宋" panose="02010600040101010101" pitchFamily="2" charset="-122"/>
              <a:ea typeface="华文中宋" panose="02010600040101010101" pitchFamily="2" charset="-122"/>
            </a:endParaRPr>
          </a:p>
        </p:txBody>
      </p:sp>
      <p:sp>
        <p:nvSpPr>
          <p:cNvPr id="15" name="任意多边形 14"/>
          <p:cNvSpPr/>
          <p:nvPr/>
        </p:nvSpPr>
        <p:spPr>
          <a:xfrm>
            <a:off x="7753926" y="2159309"/>
            <a:ext cx="3800104" cy="1312647"/>
          </a:xfrm>
          <a:custGeom>
            <a:avLst/>
            <a:gdLst>
              <a:gd name="connsiteX0" fmla="*/ 0 w 2400014"/>
              <a:gd name="connsiteY0" fmla="*/ 0 h 1312647"/>
              <a:gd name="connsiteX1" fmla="*/ 2400014 w 2400014"/>
              <a:gd name="connsiteY1" fmla="*/ 0 h 1312647"/>
              <a:gd name="connsiteX2" fmla="*/ 2400014 w 2400014"/>
              <a:gd name="connsiteY2" fmla="*/ 1312647 h 1312647"/>
              <a:gd name="connsiteX3" fmla="*/ 0 w 2400014"/>
              <a:gd name="connsiteY3" fmla="*/ 1312647 h 1312647"/>
              <a:gd name="connsiteX4" fmla="*/ 0 w 2400014"/>
              <a:gd name="connsiteY4" fmla="*/ 0 h 131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014" h="1312647">
                <a:moveTo>
                  <a:pt x="0" y="0"/>
                </a:moveTo>
                <a:lnTo>
                  <a:pt x="2400014" y="0"/>
                </a:lnTo>
                <a:lnTo>
                  <a:pt x="2400014" y="1312647"/>
                </a:lnTo>
                <a:lnTo>
                  <a:pt x="0" y="1312647"/>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altLang="zh-CN" sz="2800" b="1" kern="1200" dirty="0" smtClean="0">
              <a:latin typeface="+mn-ea"/>
              <a:cs typeface="Tahoma" panose="020B0604030504040204" pitchFamily="34" charset="0"/>
            </a:endParaRPr>
          </a:p>
          <a:p>
            <a:pPr lvl="0" algn="ctr" defTabSz="1066800">
              <a:lnSpc>
                <a:spcPct val="90000"/>
              </a:lnSpc>
              <a:spcBef>
                <a:spcPct val="0"/>
              </a:spcBef>
              <a:spcAft>
                <a:spcPct val="35000"/>
              </a:spcAft>
            </a:pPr>
            <a:r>
              <a:rPr lang="zh-CN" altLang="en-US" sz="2800" b="1" kern="1200" dirty="0" smtClean="0">
                <a:latin typeface="+mn-ea"/>
                <a:cs typeface="Tahoma" panose="020B0604030504040204" pitchFamily="34" charset="0"/>
              </a:rPr>
              <a:t>情感分析</a:t>
            </a:r>
            <a:endParaRPr lang="en-US" altLang="zh-CN" sz="2800" b="1" kern="1200" dirty="0" smtClean="0">
              <a:latin typeface="+mn-ea"/>
              <a:cs typeface="Tahoma" panose="020B0604030504040204" pitchFamily="34" charset="0"/>
            </a:endParaRPr>
          </a:p>
          <a:p>
            <a:pPr lvl="0" algn="ctr" defTabSz="1066800">
              <a:lnSpc>
                <a:spcPct val="90000"/>
              </a:lnSpc>
              <a:spcBef>
                <a:spcPct val="0"/>
              </a:spcBef>
              <a:spcAft>
                <a:spcPct val="35000"/>
              </a:spcAft>
            </a:pPr>
            <a:r>
              <a:rPr lang="en-US" altLang="zh-CN" sz="2400" dirty="0" smtClean="0">
                <a:latin typeface="+mn-ea"/>
                <a:cs typeface="Tahoma" panose="020B0604030504040204" pitchFamily="34" charset="0"/>
              </a:rPr>
              <a:t>(</a:t>
            </a:r>
            <a:r>
              <a:rPr lang="zh-CN" altLang="en-US" sz="2400" dirty="0" smtClean="0">
                <a:latin typeface="+mn-ea"/>
                <a:cs typeface="Tahoma" panose="020B0604030504040204" pitchFamily="34" charset="0"/>
              </a:rPr>
              <a:t>饼图、词云图</a:t>
            </a:r>
            <a:r>
              <a:rPr lang="en-US" altLang="zh-CN" sz="2400" dirty="0" smtClean="0">
                <a:latin typeface="+mn-ea"/>
                <a:cs typeface="Tahoma" panose="020B0604030504040204" pitchFamily="34" charset="0"/>
              </a:rPr>
              <a:t>)</a:t>
            </a:r>
            <a:endParaRPr lang="en-US" altLang="zh-CN" sz="2400" dirty="0">
              <a:latin typeface="+mn-ea"/>
              <a:cs typeface="Tahoma" panose="020B0604030504040204" pitchFamily="34" charset="0"/>
            </a:endParaRPr>
          </a:p>
          <a:p>
            <a:pPr lvl="0" algn="ctr" defTabSz="1066800">
              <a:lnSpc>
                <a:spcPct val="90000"/>
              </a:lnSpc>
              <a:spcBef>
                <a:spcPct val="0"/>
              </a:spcBef>
              <a:spcAft>
                <a:spcPct val="35000"/>
              </a:spcAft>
            </a:pPr>
            <a:endParaRPr lang="zh-CN" altLang="en-US" sz="2800" b="1" kern="1200" dirty="0">
              <a:latin typeface="+mn-ea"/>
              <a:cs typeface="Tahoma" panose="020B0604030504040204" pitchFamily="34" charset="0"/>
            </a:endParaRPr>
          </a:p>
        </p:txBody>
      </p:sp>
      <p:sp>
        <p:nvSpPr>
          <p:cNvPr id="16" name="标题 1"/>
          <p:cNvSpPr txBox="1"/>
          <p:nvPr/>
        </p:nvSpPr>
        <p:spPr>
          <a:xfrm>
            <a:off x="838199" y="816746"/>
            <a:ext cx="10516235" cy="782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solidFill>
                  <a:srgbClr val="1621FF"/>
                </a:solidFill>
                <a:latin typeface="+mn-ea"/>
                <a:ea typeface="+mn-ea"/>
              </a:rPr>
              <a:t>项目实现流程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circle(in)">
                                      <p:cBhvr>
                                        <p:cTn id="4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1" grpId="0" animBg="1"/>
      <p:bldP spid="12"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8198" y="1662144"/>
            <a:ext cx="2688773" cy="615553"/>
          </a:xfrm>
          <a:prstGeom prst="rect">
            <a:avLst/>
          </a:prstGeom>
          <a:noFill/>
        </p:spPr>
        <p:txBody>
          <a:bodyPr wrap="square" rtlCol="0">
            <a:spAutoFit/>
          </a:bodyPr>
          <a:lstStyle/>
          <a:p>
            <a:r>
              <a:rPr lang="en-US" altLang="zh-CN" sz="3400" b="1" dirty="0">
                <a:solidFill>
                  <a:srgbClr val="0070C0"/>
                </a:solidFill>
              </a:rPr>
              <a:t>1</a:t>
            </a:r>
            <a:r>
              <a:rPr lang="en-US" altLang="zh-CN" sz="3400" b="1" dirty="0" smtClean="0">
                <a:solidFill>
                  <a:srgbClr val="0070C0"/>
                </a:solidFill>
              </a:rPr>
              <a:t>.</a:t>
            </a:r>
            <a:r>
              <a:rPr lang="zh-CN" altLang="en-US" sz="3400" b="1" dirty="0" smtClean="0">
                <a:solidFill>
                  <a:srgbClr val="0070C0"/>
                </a:solidFill>
              </a:rPr>
              <a:t>数据采集</a:t>
            </a:r>
            <a:endParaRPr lang="zh-CN" altLang="en-US" sz="3400" b="1" dirty="0">
              <a:solidFill>
                <a:srgbClr val="0070C0"/>
              </a:solidFill>
            </a:endParaRPr>
          </a:p>
        </p:txBody>
      </p:sp>
      <p:graphicFrame>
        <p:nvGraphicFramePr>
          <p:cNvPr id="11" name="图示 10"/>
          <p:cNvGraphicFramePr/>
          <p:nvPr/>
        </p:nvGraphicFramePr>
        <p:xfrm>
          <a:off x="922020" y="2186940"/>
          <a:ext cx="9967595" cy="3950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燕尾形 11"/>
          <p:cNvSpPr/>
          <p:nvPr/>
        </p:nvSpPr>
        <p:spPr>
          <a:xfrm>
            <a:off x="4868999" y="2754938"/>
            <a:ext cx="1828685" cy="182180"/>
          </a:xfrm>
          <a:prstGeom prst="chevron">
            <a:avLst>
              <a:gd name="adj" fmla="val 59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p:nvSpPr>
        <p:spPr>
          <a:xfrm rot="5400000">
            <a:off x="3481420" y="4829492"/>
            <a:ext cx="518160" cy="144079"/>
          </a:xfrm>
          <a:prstGeom prst="chevron">
            <a:avLst>
              <a:gd name="adj" fmla="val 602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txBox="1"/>
          <p:nvPr/>
        </p:nvSpPr>
        <p:spPr>
          <a:xfrm>
            <a:off x="838199" y="816746"/>
            <a:ext cx="10516235" cy="782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solidFill>
                  <a:srgbClr val="1621FF"/>
                </a:solidFill>
                <a:latin typeface="+mn-ea"/>
                <a:ea typeface="+mn-ea"/>
              </a:rPr>
              <a:t>项目实现流程</a:t>
            </a:r>
          </a:p>
        </p:txBody>
      </p:sp>
      <p:sp>
        <p:nvSpPr>
          <p:cNvPr id="10" name="燕尾形 9"/>
          <p:cNvSpPr/>
          <p:nvPr/>
        </p:nvSpPr>
        <p:spPr>
          <a:xfrm rot="5400000">
            <a:off x="8806180" y="4707255"/>
            <a:ext cx="518160" cy="120015"/>
          </a:xfrm>
          <a:prstGeom prst="chevron">
            <a:avLst>
              <a:gd name="adj" fmla="val 602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animBg="1"/>
      <p:bldP spid="13" grpId="0" bldLvl="0" animBg="1"/>
      <p:bldP spid="1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8198" y="1662144"/>
            <a:ext cx="2688773" cy="615553"/>
          </a:xfrm>
          <a:prstGeom prst="rect">
            <a:avLst/>
          </a:prstGeom>
          <a:noFill/>
        </p:spPr>
        <p:txBody>
          <a:bodyPr wrap="square" rtlCol="0">
            <a:spAutoFit/>
          </a:bodyPr>
          <a:lstStyle/>
          <a:p>
            <a:r>
              <a:rPr lang="en-US" altLang="zh-CN" sz="3400" b="1" dirty="0">
                <a:solidFill>
                  <a:srgbClr val="0070C0"/>
                </a:solidFill>
              </a:rPr>
              <a:t>1</a:t>
            </a:r>
            <a:r>
              <a:rPr lang="en-US" altLang="zh-CN" sz="3400" b="1" dirty="0" smtClean="0">
                <a:solidFill>
                  <a:srgbClr val="0070C0"/>
                </a:solidFill>
              </a:rPr>
              <a:t>.</a:t>
            </a:r>
            <a:r>
              <a:rPr lang="zh-CN" altLang="en-US" sz="3400" b="1" dirty="0" smtClean="0">
                <a:solidFill>
                  <a:srgbClr val="0070C0"/>
                </a:solidFill>
              </a:rPr>
              <a:t>数据采集</a:t>
            </a:r>
            <a:endParaRPr lang="zh-CN" altLang="en-US" sz="3400" b="1" dirty="0">
              <a:solidFill>
                <a:srgbClr val="0070C0"/>
              </a:solidFill>
            </a:endParaRPr>
          </a:p>
        </p:txBody>
      </p:sp>
      <p:sp>
        <p:nvSpPr>
          <p:cNvPr id="8" name="标题 1"/>
          <p:cNvSpPr txBox="1"/>
          <p:nvPr/>
        </p:nvSpPr>
        <p:spPr>
          <a:xfrm>
            <a:off x="838199" y="816746"/>
            <a:ext cx="10516235" cy="782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solidFill>
                  <a:srgbClr val="1621FF"/>
                </a:solidFill>
                <a:latin typeface="+mn-ea"/>
                <a:ea typeface="+mn-ea"/>
              </a:rPr>
              <a:t>项目实现流程</a:t>
            </a:r>
          </a:p>
        </p:txBody>
      </p:sp>
      <p:sp>
        <p:nvSpPr>
          <p:cNvPr id="9" name="文本框 99"/>
          <p:cNvSpPr txBox="1"/>
          <p:nvPr/>
        </p:nvSpPr>
        <p:spPr>
          <a:xfrm>
            <a:off x="1278609" y="2320467"/>
            <a:ext cx="1547720" cy="643633"/>
          </a:xfrm>
          <a:prstGeom prst="rect">
            <a:avLst/>
          </a:prstGeom>
          <a:noFill/>
          <a:ln w="9525">
            <a:noFill/>
          </a:ln>
        </p:spPr>
        <p:txBody>
          <a:bodyPr wrap="square">
            <a:noAutofit/>
          </a:bodyPr>
          <a:lstStyle/>
          <a:p>
            <a:pPr marL="342900" indent="-342900">
              <a:buFont typeface="Arial" panose="020B0604020202020204" pitchFamily="34" charset="0"/>
              <a:buChar char="•"/>
            </a:pPr>
            <a:r>
              <a:rPr lang="zh-CN" altLang="en-US" sz="2800" b="1" dirty="0" smtClean="0">
                <a:solidFill>
                  <a:srgbClr val="000000"/>
                </a:solidFill>
                <a:latin typeface="+mn-ea"/>
              </a:rPr>
              <a:t>爬虫</a:t>
            </a:r>
            <a:endParaRPr lang="zh-CN" altLang="en-US" sz="2800" b="1" dirty="0">
              <a:solidFill>
                <a:srgbClr val="000000"/>
              </a:solidFill>
              <a:latin typeface="+mn-ea"/>
            </a:endParaRPr>
          </a:p>
        </p:txBody>
      </p:sp>
      <p:pic>
        <p:nvPicPr>
          <p:cNvPr id="1026" name="Picture 2" descr="D:\桌面\AI\2022AI探学营\自然语言处理\弹幕情感分析项目\ppt用的代码\数据获取（发送网络请求）.jpg数据获取（发送网络请求）"/>
          <p:cNvPicPr>
            <a:picLocks noChangeAspect="1" noChangeArrowheads="1"/>
          </p:cNvPicPr>
          <p:nvPr/>
        </p:nvPicPr>
        <p:blipFill>
          <a:blip r:embed="rId2"/>
          <a:srcRect l="266"/>
          <a:stretch>
            <a:fillRect/>
          </a:stretch>
        </p:blipFill>
        <p:spPr bwMode="auto">
          <a:xfrm>
            <a:off x="297815" y="2964180"/>
            <a:ext cx="11596370" cy="1381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桌面\AI\2022AI探学营\自然语言处理\弹幕情感分析项目\ppt用的代码\数据获取（解析爬虫数据）.jpg数据获取（解析爬虫数据）"/>
          <p:cNvPicPr>
            <a:picLocks noChangeAspect="1" noChangeArrowheads="1"/>
          </p:cNvPicPr>
          <p:nvPr/>
        </p:nvPicPr>
        <p:blipFill>
          <a:blip r:embed="rId3"/>
          <a:srcRect/>
          <a:stretch>
            <a:fillRect/>
          </a:stretch>
        </p:blipFill>
        <p:spPr bwMode="auto">
          <a:xfrm>
            <a:off x="238125" y="4626990"/>
            <a:ext cx="11717020" cy="1754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wipe(down)">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barn(inVertical)">
                                      <p:cBhvr>
                                        <p:cTn id="1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czZGY0NjEzMWExMjg0MzdjNzI4MjhmZjhhZDFkZTcifQ=="/>
  <p:tag name="KSO_WPP_MARK_KEY" val="2c4c72e1-5880-46b5-904f-b5d867271b16"/>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883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TotalTime>
  <Words>845</Words>
  <Application>Microsoft Office PowerPoint</Application>
  <PresentationFormat>自定义</PresentationFormat>
  <Paragraphs>111</Paragraphs>
  <Slides>15</Slides>
  <Notes>2</Notes>
  <HiddenSlides>0</HiddenSlides>
  <MMClips>0</MMClips>
  <ScaleCrop>false</ScaleCrop>
  <HeadingPairs>
    <vt:vector size="4" baseType="variant">
      <vt:variant>
        <vt:lpstr>主题</vt:lpstr>
      </vt:variant>
      <vt:variant>
        <vt:i4>1</vt:i4>
      </vt:variant>
      <vt:variant>
        <vt:lpstr>幻灯片标题</vt:lpstr>
      </vt:variant>
      <vt:variant>
        <vt:i4>15</vt:i4>
      </vt:variant>
    </vt:vector>
  </HeadingPairs>
  <TitlesOfParts>
    <vt:vector size="16" baseType="lpstr">
      <vt:lpstr>Office 主题​​</vt:lpstr>
      <vt:lpstr>探究中国电影市场的观影取向 --基于第35届金鸡奖提名获奖电影的弹幕情感分析  Explore the viewing orientation of the Chinese film market -- the sentiment analysis based on the barrage texts of  nominated films at the 35th Golden Rooster Awards</vt:lpstr>
      <vt:lpstr>PowerPoint 演示文稿</vt:lpstr>
      <vt:lpstr>项目简介</vt:lpstr>
      <vt:lpstr>项目简介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主要结论和效果</vt:lpstr>
      <vt:lpstr>项目收获和未来展望</vt:lpstr>
      <vt:lpstr>Thanks For Your Attention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中文题目 English Title</dc:title>
  <dc:creator>NING MEI</dc:creator>
  <cp:lastModifiedBy>user</cp:lastModifiedBy>
  <cp:revision>74</cp:revision>
  <dcterms:created xsi:type="dcterms:W3CDTF">2022-01-21T03:20:00Z</dcterms:created>
  <dcterms:modified xsi:type="dcterms:W3CDTF">2022-11-26T00:39:34Z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A1BD03758BC04857A5EFA96306C17543</vt:lpwstr>
  </property>
  <property fmtid="{D5CDD505-2E9C-101B-9397-08002B2CF9AE}" pid="3" name="KSOProductBuildVer">
    <vt:lpwstr>2052-11.1.0.12763</vt:lpwstr>
  </property>
</Properties>
</file>